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60" r:id="rId4"/>
    <p:sldId id="259" r:id="rId5"/>
    <p:sldId id="258" r:id="rId6"/>
    <p:sldId id="261" r:id="rId7"/>
    <p:sldId id="262" r:id="rId8"/>
    <p:sldId id="263" r:id="rId9"/>
    <p:sldId id="264" r:id="rId10"/>
    <p:sldId id="265" r:id="rId11"/>
    <p:sldId id="266" r:id="rId12"/>
    <p:sldId id="267" r:id="rId13"/>
    <p:sldId id="272" r:id="rId14"/>
    <p:sldId id="274" r:id="rId15"/>
    <p:sldId id="275" r:id="rId16"/>
    <p:sldId id="276" r:id="rId17"/>
    <p:sldId id="277" r:id="rId18"/>
    <p:sldId id="278" r:id="rId19"/>
    <p:sldId id="279" r:id="rId20"/>
    <p:sldId id="280" r:id="rId21"/>
    <p:sldId id="281" r:id="rId22"/>
    <p:sldId id="282" r:id="rId23"/>
    <p:sldId id="28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aramond" panose="020204040303010108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28pmrgC2sbrI62CXncUuLebpD2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3" d="100"/>
          <a:sy n="103"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Owner\Downloads\MMM%20JA%20Comp\AMT%20Model%20Bill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wner\Downloads\MMM%20JA%20Comp\AMT%20Model%20Bill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SPY Historical Data</c:v>
          </c:tx>
          <c:spPr>
            <a:ln w="28575" cap="rnd">
              <a:solidFill>
                <a:schemeClr val="accent1"/>
              </a:solidFill>
              <a:round/>
            </a:ln>
            <a:effectLst/>
          </c:spPr>
          <c:marker>
            <c:symbol val="none"/>
          </c:marker>
          <c:cat>
            <c:numRef>
              <c:f>Sheet2!$A$4:$A$63</c:f>
              <c:numCache>
                <c:formatCode>m/d/yyyy</c:formatCode>
                <c:ptCount val="6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44512</c:v>
                </c:pt>
              </c:numCache>
            </c:numRef>
          </c:cat>
          <c:val>
            <c:numRef>
              <c:f>Sheet2!$C$4:$C$63</c:f>
              <c:numCache>
                <c:formatCode>0.00%</c:formatCode>
                <c:ptCount val="60"/>
                <c:pt idx="0">
                  <c:v>1.7894689830871391E-2</c:v>
                </c:pt>
                <c:pt idx="1">
                  <c:v>5.7889330550213947E-2</c:v>
                </c:pt>
                <c:pt idx="2">
                  <c:v>5.4623567550769803E-2</c:v>
                </c:pt>
                <c:pt idx="3">
                  <c:v>6.5091947680812279E-2</c:v>
                </c:pt>
                <c:pt idx="4">
                  <c:v>8.0123487138744176E-2</c:v>
                </c:pt>
                <c:pt idx="5">
                  <c:v>8.1734013697195129E-2</c:v>
                </c:pt>
                <c:pt idx="6">
                  <c:v>0.10396817028572536</c:v>
                </c:pt>
                <c:pt idx="7">
                  <c:v>0.1071892189289545</c:v>
                </c:pt>
                <c:pt idx="8">
                  <c:v>0.12392071365776713</c:v>
                </c:pt>
                <c:pt idx="9">
                  <c:v>0.15040484566011192</c:v>
                </c:pt>
                <c:pt idx="10">
                  <c:v>0.18556798275653374</c:v>
                </c:pt>
                <c:pt idx="11">
                  <c:v>0.19384416496150036</c:v>
                </c:pt>
                <c:pt idx="12">
                  <c:v>0.26112823898862891</c:v>
                </c:pt>
                <c:pt idx="13">
                  <c:v>0.21527309629702085</c:v>
                </c:pt>
                <c:pt idx="14">
                  <c:v>0.17724688040641912</c:v>
                </c:pt>
                <c:pt idx="15">
                  <c:v>0.18333114652767479</c:v>
                </c:pt>
                <c:pt idx="16">
                  <c:v>0.21209682464142099</c:v>
                </c:pt>
                <c:pt idx="17">
                  <c:v>0.21361785985602744</c:v>
                </c:pt>
                <c:pt idx="18">
                  <c:v>0.25857821437202277</c:v>
                </c:pt>
                <c:pt idx="19">
                  <c:v>0.298751842252726</c:v>
                </c:pt>
                <c:pt idx="20">
                  <c:v>0.30058606138140775</c:v>
                </c:pt>
                <c:pt idx="21">
                  <c:v>0.21070999960054571</c:v>
                </c:pt>
                <c:pt idx="22">
                  <c:v>0.23316778612789224</c:v>
                </c:pt>
                <c:pt idx="23">
                  <c:v>0.11806021168550163</c:v>
                </c:pt>
                <c:pt idx="24">
                  <c:v>0.20757837519607381</c:v>
                </c:pt>
                <c:pt idx="25">
                  <c:v>0.24672300920110524</c:v>
                </c:pt>
                <c:pt idx="26">
                  <c:v>0.2637230450665371</c:v>
                </c:pt>
                <c:pt idx="27">
                  <c:v>0.31534912680780725</c:v>
                </c:pt>
                <c:pt idx="28">
                  <c:v>0.23146776822559745</c:v>
                </c:pt>
                <c:pt idx="29">
                  <c:v>0.31078603011133188</c:v>
                </c:pt>
                <c:pt idx="30">
                  <c:v>0.33060436778331503</c:v>
                </c:pt>
                <c:pt idx="31">
                  <c:v>0.30832556394365662</c:v>
                </c:pt>
                <c:pt idx="32">
                  <c:v>0.32765172606653126</c:v>
                </c:pt>
                <c:pt idx="33">
                  <c:v>0.35699900844181554</c:v>
                </c:pt>
                <c:pt idx="34">
                  <c:v>0.40611998123795456</c:v>
                </c:pt>
                <c:pt idx="35">
                  <c:v>0.43989615013598238</c:v>
                </c:pt>
                <c:pt idx="36">
                  <c:v>0.43931468903196302</c:v>
                </c:pt>
                <c:pt idx="37">
                  <c:v>0.32537024706021689</c:v>
                </c:pt>
                <c:pt idx="38">
                  <c:v>0.15308907597677757</c:v>
                </c:pt>
                <c:pt idx="39">
                  <c:v>0.29951242472827988</c:v>
                </c:pt>
                <c:pt idx="40">
                  <c:v>0.36142803364840526</c:v>
                </c:pt>
                <c:pt idx="41">
                  <c:v>0.37950157195679135</c:v>
                </c:pt>
                <c:pt idx="42">
                  <c:v>0.46074348168363755</c:v>
                </c:pt>
                <c:pt idx="43">
                  <c:v>0.56269851725807962</c:v>
                </c:pt>
                <c:pt idx="44">
                  <c:v>0.49818823647021993</c:v>
                </c:pt>
                <c:pt idx="45">
                  <c:v>0.46083304460624097</c:v>
                </c:pt>
                <c:pt idx="46">
                  <c:v>0.61973784109398222</c:v>
                </c:pt>
                <c:pt idx="47">
                  <c:v>0.67261668085991433</c:v>
                </c:pt>
                <c:pt idx="48">
                  <c:v>0.65557199774335428</c:v>
                </c:pt>
                <c:pt idx="49">
                  <c:v>0.70160598891247705</c:v>
                </c:pt>
                <c:pt idx="50">
                  <c:v>0.77305054700957609</c:v>
                </c:pt>
                <c:pt idx="51">
                  <c:v>0.86686346292159189</c:v>
                </c:pt>
                <c:pt idx="52">
                  <c:v>0.87912141940286048</c:v>
                </c:pt>
                <c:pt idx="53">
                  <c:v>0.91500022330336073</c:v>
                </c:pt>
                <c:pt idx="54">
                  <c:v>0.96175015417058196</c:v>
                </c:pt>
                <c:pt idx="55">
                  <c:v>1.0201315260597306</c:v>
                </c:pt>
                <c:pt idx="56">
                  <c:v>0.91983186561012786</c:v>
                </c:pt>
                <c:pt idx="57">
                  <c:v>1.0545340762069255</c:v>
                </c:pt>
                <c:pt idx="58">
                  <c:v>1.0904128801074258</c:v>
                </c:pt>
                <c:pt idx="59">
                  <c:v>1.0904128801074258</c:v>
                </c:pt>
              </c:numCache>
            </c:numRef>
          </c:val>
          <c:smooth val="0"/>
          <c:extLst>
            <c:ext xmlns:c16="http://schemas.microsoft.com/office/drawing/2014/chart" uri="{C3380CC4-5D6E-409C-BE32-E72D297353CC}">
              <c16:uniqueId val="{00000000-6A60-400E-95BB-6CA6EC892363}"/>
            </c:ext>
          </c:extLst>
        </c:ser>
        <c:ser>
          <c:idx val="1"/>
          <c:order val="1"/>
          <c:tx>
            <c:v>AMT Historical Data</c:v>
          </c:tx>
          <c:spPr>
            <a:ln w="28575" cap="rnd">
              <a:solidFill>
                <a:schemeClr val="accent2"/>
              </a:solidFill>
              <a:round/>
            </a:ln>
            <a:effectLst/>
          </c:spPr>
          <c:marker>
            <c:symbol val="none"/>
          </c:marker>
          <c:val>
            <c:numRef>
              <c:f>Sheet2!$G$4:$G$63</c:f>
              <c:numCache>
                <c:formatCode>0.00%</c:formatCode>
                <c:ptCount val="60"/>
                <c:pt idx="0">
                  <c:v>-2.0628311884935746E-2</c:v>
                </c:pt>
                <c:pt idx="1">
                  <c:v>8.6203643073429204E-2</c:v>
                </c:pt>
                <c:pt idx="2">
                  <c:v>0.15007570968962902</c:v>
                </c:pt>
                <c:pt idx="3">
                  <c:v>0.19171084405753214</c:v>
                </c:pt>
                <c:pt idx="4">
                  <c:v>0.24138911809235419</c:v>
                </c:pt>
                <c:pt idx="5">
                  <c:v>0.25208182248296751</c:v>
                </c:pt>
                <c:pt idx="6">
                  <c:v>0.29002651400454194</c:v>
                </c:pt>
                <c:pt idx="7">
                  <c:v>0.40092735616956854</c:v>
                </c:pt>
                <c:pt idx="8">
                  <c:v>0.29333831377744124</c:v>
                </c:pt>
                <c:pt idx="9">
                  <c:v>0.35948143451930337</c:v>
                </c:pt>
                <c:pt idx="10">
                  <c:v>0.36194164458743372</c:v>
                </c:pt>
                <c:pt idx="11">
                  <c:v>0.35001890613171827</c:v>
                </c:pt>
                <c:pt idx="12">
                  <c:v>0.39761541445874315</c:v>
                </c:pt>
                <c:pt idx="13">
                  <c:v>0.31841409916729746</c:v>
                </c:pt>
                <c:pt idx="14">
                  <c:v>0.37528383800151399</c:v>
                </c:pt>
                <c:pt idx="15">
                  <c:v>0.2903103803936411</c:v>
                </c:pt>
                <c:pt idx="16">
                  <c:v>0.30933000567751678</c:v>
                </c:pt>
                <c:pt idx="17">
                  <c:v>0.36421269871309603</c:v>
                </c:pt>
                <c:pt idx="18">
                  <c:v>0.40272525548826632</c:v>
                </c:pt>
                <c:pt idx="19">
                  <c:v>0.41105218584405723</c:v>
                </c:pt>
                <c:pt idx="20">
                  <c:v>0.37490540310370934</c:v>
                </c:pt>
                <c:pt idx="21">
                  <c:v>0.47435652914458748</c:v>
                </c:pt>
                <c:pt idx="22">
                  <c:v>0.55649134178652515</c:v>
                </c:pt>
                <c:pt idx="23">
                  <c:v>0.49687738455715347</c:v>
                </c:pt>
                <c:pt idx="24">
                  <c:v>0.63550336866010593</c:v>
                </c:pt>
                <c:pt idx="25">
                  <c:v>0.66682431869795589</c:v>
                </c:pt>
                <c:pt idx="26">
                  <c:v>0.86468582513247538</c:v>
                </c:pt>
                <c:pt idx="27">
                  <c:v>0.84803182248296727</c:v>
                </c:pt>
                <c:pt idx="28">
                  <c:v>0.97549208932626774</c:v>
                </c:pt>
                <c:pt idx="29">
                  <c:v>0.93461390045420112</c:v>
                </c:pt>
                <c:pt idx="30">
                  <c:v>1.0024602100681301</c:v>
                </c:pt>
                <c:pt idx="31">
                  <c:v>1.1781794284632854</c:v>
                </c:pt>
                <c:pt idx="32">
                  <c:v>1.092448949659349</c:v>
                </c:pt>
                <c:pt idx="33">
                  <c:v>1.063588209689629</c:v>
                </c:pt>
                <c:pt idx="34">
                  <c:v>1.025264941332324</c:v>
                </c:pt>
                <c:pt idx="35">
                  <c:v>1.1746783402725205</c:v>
                </c:pt>
                <c:pt idx="36">
                  <c:v>1.1928463758516274</c:v>
                </c:pt>
                <c:pt idx="37">
                  <c:v>1.1461014666919001</c:v>
                </c:pt>
                <c:pt idx="38">
                  <c:v>1.060465556396669</c:v>
                </c:pt>
                <c:pt idx="39">
                  <c:v>1.2520817562452686</c:v>
                </c:pt>
                <c:pt idx="40">
                  <c:v>1.44294107683573</c:v>
                </c:pt>
                <c:pt idx="41">
                  <c:v>1.4464421744890235</c:v>
                </c:pt>
                <c:pt idx="42">
                  <c:v>1.4734104371688113</c:v>
                </c:pt>
                <c:pt idx="43">
                  <c:v>1.3575888909916727</c:v>
                </c:pt>
                <c:pt idx="44">
                  <c:v>1.2873769492808478</c:v>
                </c:pt>
                <c:pt idx="45">
                  <c:v>1.173069587433762</c:v>
                </c:pt>
                <c:pt idx="46">
                  <c:v>1.1877365348221045</c:v>
                </c:pt>
                <c:pt idx="47">
                  <c:v>1.1239591881150641</c:v>
                </c:pt>
                <c:pt idx="48">
                  <c:v>1.151400463663891</c:v>
                </c:pt>
                <c:pt idx="49">
                  <c:v>1.0451363077214233</c:v>
                </c:pt>
                <c:pt idx="50">
                  <c:v>1.2621120174110523</c:v>
                </c:pt>
                <c:pt idx="51">
                  <c:v>1.4107683951551855</c:v>
                </c:pt>
                <c:pt idx="52">
                  <c:v>1.4172975681302042</c:v>
                </c:pt>
                <c:pt idx="53">
                  <c:v>1.5562075605601815</c:v>
                </c:pt>
                <c:pt idx="54">
                  <c:v>1.6760029144587429</c:v>
                </c:pt>
                <c:pt idx="55">
                  <c:v>1.7646670420136257</c:v>
                </c:pt>
                <c:pt idx="56">
                  <c:v>1.5114496971990916</c:v>
                </c:pt>
                <c:pt idx="57">
                  <c:v>1.668149138909917</c:v>
                </c:pt>
                <c:pt idx="58">
                  <c:v>1.5747540310370929</c:v>
                </c:pt>
                <c:pt idx="59">
                  <c:v>1.5747540310370929</c:v>
                </c:pt>
              </c:numCache>
            </c:numRef>
          </c:val>
          <c:smooth val="0"/>
          <c:extLst>
            <c:ext xmlns:c16="http://schemas.microsoft.com/office/drawing/2014/chart" uri="{C3380CC4-5D6E-409C-BE32-E72D297353CC}">
              <c16:uniqueId val="{00000001-6A60-400E-95BB-6CA6EC892363}"/>
            </c:ext>
          </c:extLst>
        </c:ser>
        <c:dLbls>
          <c:showLegendKey val="0"/>
          <c:showVal val="0"/>
          <c:showCatName val="0"/>
          <c:showSerName val="0"/>
          <c:showPercent val="0"/>
          <c:showBubbleSize val="0"/>
        </c:dLbls>
        <c:smooth val="0"/>
        <c:axId val="702747888"/>
        <c:axId val="702742064"/>
      </c:lineChart>
      <c:dateAx>
        <c:axId val="70274788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Garamond" panose="02020404030301010803" pitchFamily="18" charset="0"/>
                    <a:ea typeface="+mn-ea"/>
                    <a:cs typeface="+mn-cs"/>
                  </a:defRPr>
                </a:pPr>
                <a:r>
                  <a:rPr lang="en-US" baseline="0">
                    <a:latin typeface="Garamond" panose="02020404030301010803" pitchFamily="18" charset="0"/>
                  </a:rPr>
                  <a:t>Year</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Garamond" panose="02020404030301010803" pitchFamily="18" charset="0"/>
                  <a:ea typeface="+mn-ea"/>
                  <a:cs typeface="+mn-cs"/>
                </a:defRPr>
              </a:pPr>
              <a:endParaRPr lang="en-US"/>
            </a:p>
          </c:txPr>
        </c:title>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Garamond" panose="02020404030301010803" pitchFamily="18" charset="0"/>
                <a:ea typeface="+mn-ea"/>
                <a:cs typeface="+mn-cs"/>
              </a:defRPr>
            </a:pPr>
            <a:endParaRPr lang="en-US"/>
          </a:p>
        </c:txPr>
        <c:crossAx val="702742064"/>
        <c:crosses val="autoZero"/>
        <c:auto val="0"/>
        <c:lblOffset val="100"/>
        <c:baseTimeUnit val="days"/>
        <c:majorUnit val="1"/>
        <c:majorTimeUnit val="years"/>
      </c:dateAx>
      <c:valAx>
        <c:axId val="702742064"/>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Garamond" panose="02020404030301010803" pitchFamily="18" charset="0"/>
                    <a:ea typeface="+mn-ea"/>
                    <a:cs typeface="+mn-cs"/>
                  </a:defRPr>
                </a:pPr>
                <a:r>
                  <a:rPr lang="en-US"/>
                  <a:t>% Change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Garamond" panose="02020404030301010803" pitchFamily="18"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Garamond" panose="02020404030301010803" pitchFamily="18" charset="0"/>
                <a:ea typeface="+mn-ea"/>
                <a:cs typeface="+mn-cs"/>
              </a:defRPr>
            </a:pPr>
            <a:endParaRPr lang="en-US"/>
          </a:p>
        </c:txPr>
        <c:crossAx val="702747888"/>
        <c:crossesAt val="1"/>
        <c:crossBetween val="between"/>
      </c:valAx>
      <c:spPr>
        <a:noFill/>
        <a:ln>
          <a:noFill/>
        </a:ln>
        <a:effectLst/>
      </c:spPr>
    </c:plotArea>
    <c:legend>
      <c:legendPos val="b"/>
      <c:layout>
        <c:manualLayout>
          <c:xMode val="edge"/>
          <c:yMode val="edge"/>
          <c:x val="0.35839984830793487"/>
          <c:y val="0.88414953339165936"/>
          <c:w val="0.62794048082392739"/>
          <c:h val="7.4183799941673956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Garamond" panose="02020404030301010803"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24-4754-8589-5C70C75F75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24-4754-8589-5C70C75F75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24-4754-8589-5C70C75F75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24-4754-8589-5C70C75F753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24-4754-8589-5C70C75F753A}"/>
              </c:ext>
            </c:extLst>
          </c:dPt>
          <c:dLbls>
            <c:dLbl>
              <c:idx val="0"/>
              <c:layout>
                <c:manualLayout>
                  <c:x val="2.103565179352581E-2"/>
                  <c:y val="2.562299504228638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24-4754-8589-5C70C75F753A}"/>
                </c:ext>
              </c:extLst>
            </c:dLbl>
            <c:dLbl>
              <c:idx val="1"/>
              <c:layout>
                <c:manualLayout>
                  <c:x val="-7.0653980752405946E-3"/>
                  <c:y val="-1.632582385535141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24-4754-8589-5C70C75F753A}"/>
                </c:ext>
              </c:extLst>
            </c:dLbl>
            <c:dLbl>
              <c:idx val="2"/>
              <c:layout>
                <c:manualLayout>
                  <c:x val="-2.9863298337708039E-3"/>
                  <c:y val="4.53973461650626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24-4754-8589-5C70C75F753A}"/>
                </c:ext>
              </c:extLst>
            </c:dLbl>
            <c:dLbl>
              <c:idx val="4"/>
              <c:layout>
                <c:manualLayout>
                  <c:x val="-5.3509405074365704E-3"/>
                  <c:y val="-1.62849956255468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24-4754-8589-5C70C75F753A}"/>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aramond" panose="02020404030301010803" pitchFamily="18"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Sheet4!$X$7:$X$11</c:f>
              <c:strCache>
                <c:ptCount val="5"/>
                <c:pt idx="0">
                  <c:v>US &amp; Canada</c:v>
                </c:pt>
                <c:pt idx="1">
                  <c:v>Asia-Pacific</c:v>
                </c:pt>
                <c:pt idx="2">
                  <c:v>Africa</c:v>
                </c:pt>
                <c:pt idx="3">
                  <c:v>Europe</c:v>
                </c:pt>
                <c:pt idx="4">
                  <c:v>Latin America</c:v>
                </c:pt>
              </c:strCache>
            </c:strRef>
          </c:cat>
          <c:val>
            <c:numRef>
              <c:f>Sheet4!$Y$7:$Y$11</c:f>
              <c:numCache>
                <c:formatCode>0%</c:formatCode>
                <c:ptCount val="5"/>
                <c:pt idx="0">
                  <c:v>0.56000000000000005</c:v>
                </c:pt>
                <c:pt idx="1">
                  <c:v>0.14000000000000001</c:v>
                </c:pt>
                <c:pt idx="2">
                  <c:v>0.11</c:v>
                </c:pt>
                <c:pt idx="3">
                  <c:v>0.02</c:v>
                </c:pt>
                <c:pt idx="4">
                  <c:v>0.16</c:v>
                </c:pt>
              </c:numCache>
            </c:numRef>
          </c:val>
          <c:extLst>
            <c:ext xmlns:c16="http://schemas.microsoft.com/office/drawing/2014/chart" uri="{C3380CC4-5D6E-409C-BE32-E72D297353CC}">
              <c16:uniqueId val="{0000000A-0024-4754-8589-5C70C75F753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7222222222222221E-2"/>
          <c:y val="0.80386592300962378"/>
          <c:w val="0.9"/>
          <c:h val="8.965259550889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Garamond" panose="02020404030301010803"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73771401737592E-2"/>
          <c:y val="6.739289832002146E-2"/>
          <c:w val="0.870989379917394"/>
          <c:h val="0.7382326611793637"/>
        </c:manualLayout>
      </c:layout>
      <c:barChart>
        <c:barDir val="col"/>
        <c:grouping val="clustered"/>
        <c:varyColors val="0"/>
        <c:ser>
          <c:idx val="0"/>
          <c:order val="0"/>
          <c:spPr>
            <a:solidFill>
              <a:schemeClr val="tx1"/>
            </a:solidFill>
            <a:ln>
              <a:noFill/>
            </a:ln>
            <a:effectLst/>
          </c:spPr>
          <c:invertIfNegative val="0"/>
          <c:cat>
            <c:numRef>
              <c:f>Graphs!$A$15:$A$28</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Graphs!$B$15:$B$28</c:f>
              <c:numCache>
                <c:formatCode>General</c:formatCode>
                <c:ptCount val="14"/>
                <c:pt idx="0">
                  <c:v>6.5</c:v>
                </c:pt>
                <c:pt idx="1">
                  <c:v>9</c:v>
                </c:pt>
                <c:pt idx="2">
                  <c:v>12.5</c:v>
                </c:pt>
                <c:pt idx="3">
                  <c:v>15.5</c:v>
                </c:pt>
                <c:pt idx="4">
                  <c:v>18</c:v>
                </c:pt>
                <c:pt idx="5">
                  <c:v>26</c:v>
                </c:pt>
                <c:pt idx="6">
                  <c:v>33</c:v>
                </c:pt>
                <c:pt idx="7">
                  <c:v>41</c:v>
                </c:pt>
                <c:pt idx="8">
                  <c:v>64.2</c:v>
                </c:pt>
                <c:pt idx="9">
                  <c:v>79</c:v>
                </c:pt>
                <c:pt idx="10">
                  <c:v>97</c:v>
                </c:pt>
                <c:pt idx="11">
                  <c:v>120</c:v>
                </c:pt>
                <c:pt idx="12">
                  <c:v>147</c:v>
                </c:pt>
                <c:pt idx="13">
                  <c:v>181</c:v>
                </c:pt>
              </c:numCache>
            </c:numRef>
          </c:val>
          <c:extLst>
            <c:ext xmlns:c16="http://schemas.microsoft.com/office/drawing/2014/chart" uri="{C3380CC4-5D6E-409C-BE32-E72D297353CC}">
              <c16:uniqueId val="{00000000-68E6-4C92-B56E-7BE1192E4B75}"/>
            </c:ext>
          </c:extLst>
        </c:ser>
        <c:dLbls>
          <c:showLegendKey val="0"/>
          <c:showVal val="0"/>
          <c:showCatName val="0"/>
          <c:showSerName val="0"/>
          <c:showPercent val="0"/>
          <c:showBubbleSize val="0"/>
        </c:dLbls>
        <c:gapWidth val="124"/>
        <c:overlap val="-33"/>
        <c:axId val="857155024"/>
        <c:axId val="857154384"/>
      </c:barChart>
      <c:catAx>
        <c:axId val="85715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857154384"/>
        <c:crosses val="autoZero"/>
        <c:auto val="1"/>
        <c:lblAlgn val="ctr"/>
        <c:lblOffset val="100"/>
        <c:noMultiLvlLbl val="0"/>
      </c:catAx>
      <c:valAx>
        <c:axId val="857154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857155024"/>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1613065630224"/>
          <c:y val="4.2328042328042326E-2"/>
          <c:w val="0.84229333225929881"/>
          <c:h val="0.65638253551639381"/>
        </c:manualLayout>
      </c:layout>
      <c:barChart>
        <c:barDir val="col"/>
        <c:grouping val="clustered"/>
        <c:varyColors val="0"/>
        <c:ser>
          <c:idx val="0"/>
          <c:order val="0"/>
          <c:tx>
            <c:strRef>
              <c:f>Graphs!$B$3</c:f>
              <c:strCache>
                <c:ptCount val="1"/>
                <c:pt idx="0">
                  <c:v>2017</c:v>
                </c:pt>
              </c:strCache>
            </c:strRef>
          </c:tx>
          <c:spPr>
            <a:solidFill>
              <a:schemeClr val="tx1"/>
            </a:solidFill>
            <a:ln>
              <a:noFill/>
            </a:ln>
            <a:effectLst/>
          </c:spPr>
          <c:invertIfNegative val="0"/>
          <c:cat>
            <c:strRef>
              <c:f>Graphs!$A$4:$A$8</c:f>
              <c:strCache>
                <c:ptCount val="5"/>
                <c:pt idx="0">
                  <c:v>US and Canada</c:v>
                </c:pt>
                <c:pt idx="1">
                  <c:v>Asia Pacific </c:v>
                </c:pt>
                <c:pt idx="2">
                  <c:v>Africa</c:v>
                </c:pt>
                <c:pt idx="3">
                  <c:v>Europe</c:v>
                </c:pt>
                <c:pt idx="4">
                  <c:v>Latin America</c:v>
                </c:pt>
              </c:strCache>
            </c:strRef>
          </c:cat>
          <c:val>
            <c:numRef>
              <c:f>Graphs!$B$4:$B$8</c:f>
              <c:numCache>
                <c:formatCode>General</c:formatCode>
                <c:ptCount val="5"/>
                <c:pt idx="0">
                  <c:v>24231</c:v>
                </c:pt>
                <c:pt idx="1">
                  <c:v>57681</c:v>
                </c:pt>
                <c:pt idx="2">
                  <c:v>10896</c:v>
                </c:pt>
                <c:pt idx="3">
                  <c:v>4376</c:v>
                </c:pt>
                <c:pt idx="4">
                  <c:v>32386</c:v>
                </c:pt>
              </c:numCache>
            </c:numRef>
          </c:val>
          <c:extLst>
            <c:ext xmlns:c16="http://schemas.microsoft.com/office/drawing/2014/chart" uri="{C3380CC4-5D6E-409C-BE32-E72D297353CC}">
              <c16:uniqueId val="{00000000-B3BC-43D7-AFA4-10EA0EE34C4D}"/>
            </c:ext>
          </c:extLst>
        </c:ser>
        <c:ser>
          <c:idx val="1"/>
          <c:order val="1"/>
          <c:tx>
            <c:strRef>
              <c:f>Graphs!$C$3</c:f>
              <c:strCache>
                <c:ptCount val="1"/>
                <c:pt idx="0">
                  <c:v>2018</c:v>
                </c:pt>
              </c:strCache>
            </c:strRef>
          </c:tx>
          <c:spPr>
            <a:solidFill>
              <a:schemeClr val="tx1">
                <a:lumMod val="65000"/>
                <a:lumOff val="35000"/>
              </a:schemeClr>
            </a:solidFill>
            <a:ln>
              <a:noFill/>
            </a:ln>
            <a:effectLst/>
          </c:spPr>
          <c:invertIfNegative val="0"/>
          <c:cat>
            <c:strRef>
              <c:f>Graphs!$A$4:$A$8</c:f>
              <c:strCache>
                <c:ptCount val="5"/>
                <c:pt idx="0">
                  <c:v>US and Canada</c:v>
                </c:pt>
                <c:pt idx="1">
                  <c:v>Asia Pacific </c:v>
                </c:pt>
                <c:pt idx="2">
                  <c:v>Africa</c:v>
                </c:pt>
                <c:pt idx="3">
                  <c:v>Europe</c:v>
                </c:pt>
                <c:pt idx="4">
                  <c:v>Latin America</c:v>
                </c:pt>
              </c:strCache>
            </c:strRef>
          </c:cat>
          <c:val>
            <c:numRef>
              <c:f>Graphs!$C$4:$C$8</c:f>
              <c:numCache>
                <c:formatCode>General</c:formatCode>
                <c:ptCount val="5"/>
                <c:pt idx="0">
                  <c:v>24454</c:v>
                </c:pt>
                <c:pt idx="1">
                  <c:v>74804</c:v>
                </c:pt>
                <c:pt idx="2">
                  <c:v>11929</c:v>
                </c:pt>
                <c:pt idx="3">
                  <c:v>4394</c:v>
                </c:pt>
                <c:pt idx="4">
                  <c:v>34475</c:v>
                </c:pt>
              </c:numCache>
            </c:numRef>
          </c:val>
          <c:extLst>
            <c:ext xmlns:c16="http://schemas.microsoft.com/office/drawing/2014/chart" uri="{C3380CC4-5D6E-409C-BE32-E72D297353CC}">
              <c16:uniqueId val="{00000001-B3BC-43D7-AFA4-10EA0EE34C4D}"/>
            </c:ext>
          </c:extLst>
        </c:ser>
        <c:ser>
          <c:idx val="2"/>
          <c:order val="2"/>
          <c:tx>
            <c:strRef>
              <c:f>Graphs!$D$3</c:f>
              <c:strCache>
                <c:ptCount val="1"/>
                <c:pt idx="0">
                  <c:v>2019</c:v>
                </c:pt>
              </c:strCache>
            </c:strRef>
          </c:tx>
          <c:spPr>
            <a:solidFill>
              <a:schemeClr val="bg1">
                <a:lumMod val="85000"/>
              </a:schemeClr>
            </a:solidFill>
            <a:ln>
              <a:noFill/>
            </a:ln>
            <a:effectLst/>
          </c:spPr>
          <c:invertIfNegative val="0"/>
          <c:cat>
            <c:strRef>
              <c:f>Graphs!$A$4:$A$8</c:f>
              <c:strCache>
                <c:ptCount val="5"/>
                <c:pt idx="0">
                  <c:v>US and Canada</c:v>
                </c:pt>
                <c:pt idx="1">
                  <c:v>Asia Pacific </c:v>
                </c:pt>
                <c:pt idx="2">
                  <c:v>Africa</c:v>
                </c:pt>
                <c:pt idx="3">
                  <c:v>Europe</c:v>
                </c:pt>
                <c:pt idx="4">
                  <c:v>Latin America</c:v>
                </c:pt>
              </c:strCache>
            </c:strRef>
          </c:cat>
          <c:val>
            <c:numRef>
              <c:f>Graphs!$D$4:$D$8</c:f>
              <c:numCache>
                <c:formatCode>General</c:formatCode>
                <c:ptCount val="5"/>
                <c:pt idx="0">
                  <c:v>25003</c:v>
                </c:pt>
                <c:pt idx="1">
                  <c:v>73633</c:v>
                </c:pt>
                <c:pt idx="2">
                  <c:v>17657</c:v>
                </c:pt>
                <c:pt idx="3">
                  <c:v>4418</c:v>
                </c:pt>
                <c:pt idx="4">
                  <c:v>37648</c:v>
                </c:pt>
              </c:numCache>
            </c:numRef>
          </c:val>
          <c:extLst>
            <c:ext xmlns:c16="http://schemas.microsoft.com/office/drawing/2014/chart" uri="{C3380CC4-5D6E-409C-BE32-E72D297353CC}">
              <c16:uniqueId val="{00000002-B3BC-43D7-AFA4-10EA0EE34C4D}"/>
            </c:ext>
          </c:extLst>
        </c:ser>
        <c:ser>
          <c:idx val="3"/>
          <c:order val="3"/>
          <c:tx>
            <c:strRef>
              <c:f>Graphs!$E$3</c:f>
              <c:strCache>
                <c:ptCount val="1"/>
                <c:pt idx="0">
                  <c:v>2020</c:v>
                </c:pt>
              </c:strCache>
            </c:strRef>
          </c:tx>
          <c:spPr>
            <a:solidFill>
              <a:srgbClr val="CC0000"/>
            </a:solidFill>
            <a:ln>
              <a:noFill/>
            </a:ln>
            <a:effectLst/>
          </c:spPr>
          <c:invertIfNegative val="0"/>
          <c:cat>
            <c:strRef>
              <c:f>Graphs!$A$4:$A$8</c:f>
              <c:strCache>
                <c:ptCount val="5"/>
                <c:pt idx="0">
                  <c:v>US and Canada</c:v>
                </c:pt>
                <c:pt idx="1">
                  <c:v>Asia Pacific </c:v>
                </c:pt>
                <c:pt idx="2">
                  <c:v>Africa</c:v>
                </c:pt>
                <c:pt idx="3">
                  <c:v>Europe</c:v>
                </c:pt>
                <c:pt idx="4">
                  <c:v>Latin America</c:v>
                </c:pt>
              </c:strCache>
            </c:strRef>
          </c:cat>
          <c:val>
            <c:numRef>
              <c:f>Graphs!$E$4:$E$8</c:f>
              <c:numCache>
                <c:formatCode>General</c:formatCode>
                <c:ptCount val="5"/>
                <c:pt idx="0">
                  <c:v>27266</c:v>
                </c:pt>
                <c:pt idx="1">
                  <c:v>74732</c:v>
                </c:pt>
                <c:pt idx="2">
                  <c:v>19151</c:v>
                </c:pt>
                <c:pt idx="3">
                  <c:v>5013</c:v>
                </c:pt>
                <c:pt idx="4">
                  <c:v>38430</c:v>
                </c:pt>
              </c:numCache>
            </c:numRef>
          </c:val>
          <c:extLst>
            <c:ext xmlns:c16="http://schemas.microsoft.com/office/drawing/2014/chart" uri="{C3380CC4-5D6E-409C-BE32-E72D297353CC}">
              <c16:uniqueId val="{00000003-B3BC-43D7-AFA4-10EA0EE34C4D}"/>
            </c:ext>
          </c:extLst>
        </c:ser>
        <c:dLbls>
          <c:showLegendKey val="0"/>
          <c:showVal val="0"/>
          <c:showCatName val="0"/>
          <c:showSerName val="0"/>
          <c:showPercent val="0"/>
          <c:showBubbleSize val="0"/>
        </c:dLbls>
        <c:gapWidth val="219"/>
        <c:overlap val="-27"/>
        <c:axId val="473715088"/>
        <c:axId val="473719568"/>
      </c:barChart>
      <c:catAx>
        <c:axId val="47371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473719568"/>
        <c:crosses val="autoZero"/>
        <c:auto val="1"/>
        <c:lblAlgn val="ctr"/>
        <c:lblOffset val="100"/>
        <c:noMultiLvlLbl val="0"/>
      </c:catAx>
      <c:valAx>
        <c:axId val="473719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473715088"/>
        <c:crosses val="autoZero"/>
        <c:crossBetween val="between"/>
      </c:valAx>
      <c:spPr>
        <a:noFill/>
        <a:ln>
          <a:noFill/>
        </a:ln>
        <a:effectLst/>
      </c:spPr>
    </c:plotArea>
    <c:legend>
      <c:legendPos val="b"/>
      <c:layout>
        <c:manualLayout>
          <c:xMode val="edge"/>
          <c:yMode val="edge"/>
          <c:x val="0.30773371998576904"/>
          <c:y val="0.83056242969628802"/>
          <c:w val="0.42545300763235799"/>
          <c:h val="8.47814856476273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dirty="0"/>
              <a:t>Mega Watts Used by AMT (In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6.8215223097112865E-2"/>
          <c:y val="0.16550925925925927"/>
          <c:w val="0.90122922134733163"/>
          <c:h val="0.7094907407407407"/>
        </c:manualLayout>
      </c:layout>
      <c:barChart>
        <c:barDir val="col"/>
        <c:grouping val="clustered"/>
        <c:varyColors val="0"/>
        <c:ser>
          <c:idx val="0"/>
          <c:order val="0"/>
          <c:spPr>
            <a:solidFill>
              <a:srgbClr val="D212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Sheet1!$I$16:$K$16</c:f>
              <c:numCache>
                <c:formatCode>General</c:formatCode>
                <c:ptCount val="3"/>
                <c:pt idx="0">
                  <c:v>2.87</c:v>
                </c:pt>
                <c:pt idx="1">
                  <c:v>2.57</c:v>
                </c:pt>
                <c:pt idx="2">
                  <c:v>2.38</c:v>
                </c:pt>
              </c:numCache>
            </c:numRef>
          </c:val>
          <c:extLst>
            <c:ext xmlns:c16="http://schemas.microsoft.com/office/drawing/2014/chart" uri="{C3380CC4-5D6E-409C-BE32-E72D297353CC}">
              <c16:uniqueId val="{00000000-83F5-8641-9EA3-B2D63F607343}"/>
            </c:ext>
          </c:extLst>
        </c:ser>
        <c:dLbls>
          <c:dLblPos val="outEnd"/>
          <c:showLegendKey val="0"/>
          <c:showVal val="1"/>
          <c:showCatName val="0"/>
          <c:showSerName val="0"/>
          <c:showPercent val="0"/>
          <c:showBubbleSize val="0"/>
        </c:dLbls>
        <c:gapWidth val="219"/>
        <c:overlap val="-27"/>
        <c:axId val="1880795824"/>
        <c:axId val="1880792912"/>
      </c:barChart>
      <c:catAx>
        <c:axId val="1880795824"/>
        <c:scaling>
          <c:orientation val="minMax"/>
        </c:scaling>
        <c:delete val="1"/>
        <c:axPos val="b"/>
        <c:numFmt formatCode="yyyy" sourceLinked="0"/>
        <c:majorTickMark val="none"/>
        <c:minorTickMark val="none"/>
        <c:tickLblPos val="nextTo"/>
        <c:crossAx val="1880792912"/>
        <c:crosses val="autoZero"/>
        <c:auto val="1"/>
        <c:lblAlgn val="ctr"/>
        <c:lblOffset val="100"/>
        <c:noMultiLvlLbl val="0"/>
      </c:catAx>
      <c:valAx>
        <c:axId val="1880792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880795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r>
              <a:rPr lang="en-US" dirty="0"/>
              <a:t>Metric Tons of Carbon Dioxide Expended (In</a:t>
            </a:r>
            <a:r>
              <a:rPr lang="en-US" baseline="0" dirty="0"/>
              <a:t> Millions)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6.6333834786043183E-2"/>
          <c:y val="0.16550925925925927"/>
          <c:w val="0.90395333746094209"/>
          <c:h val="0.70205072633394416"/>
        </c:manualLayout>
      </c:layout>
      <c:barChart>
        <c:barDir val="col"/>
        <c:grouping val="clustered"/>
        <c:varyColors val="0"/>
        <c:ser>
          <c:idx val="0"/>
          <c:order val="0"/>
          <c:spPr>
            <a:solidFill>
              <a:srgbClr val="D2124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Sheet1!$M$16:$O$16</c:f>
              <c:numCache>
                <c:formatCode>General</c:formatCode>
                <c:ptCount val="3"/>
                <c:pt idx="0">
                  <c:v>0.72199999999999998</c:v>
                </c:pt>
                <c:pt idx="1">
                  <c:v>0.64700000000000002</c:v>
                </c:pt>
                <c:pt idx="2">
                  <c:v>0.59699999999999998</c:v>
                </c:pt>
              </c:numCache>
            </c:numRef>
          </c:val>
          <c:extLst>
            <c:ext xmlns:c16="http://schemas.microsoft.com/office/drawing/2014/chart" uri="{C3380CC4-5D6E-409C-BE32-E72D297353CC}">
              <c16:uniqueId val="{00000000-6702-F649-8A19-0F6BDA684797}"/>
            </c:ext>
          </c:extLst>
        </c:ser>
        <c:dLbls>
          <c:dLblPos val="outEnd"/>
          <c:showLegendKey val="0"/>
          <c:showVal val="1"/>
          <c:showCatName val="0"/>
          <c:showSerName val="0"/>
          <c:showPercent val="0"/>
          <c:showBubbleSize val="0"/>
        </c:dLbls>
        <c:gapWidth val="219"/>
        <c:overlap val="-27"/>
        <c:axId val="1884671248"/>
        <c:axId val="1884672912"/>
      </c:barChart>
      <c:catAx>
        <c:axId val="1884671248"/>
        <c:scaling>
          <c:orientation val="minMax"/>
        </c:scaling>
        <c:delete val="1"/>
        <c:axPos val="b"/>
        <c:numFmt formatCode="General" sourceLinked="1"/>
        <c:majorTickMark val="none"/>
        <c:minorTickMark val="none"/>
        <c:tickLblPos val="nextTo"/>
        <c:crossAx val="1884672912"/>
        <c:crosses val="autoZero"/>
        <c:auto val="1"/>
        <c:lblAlgn val="ctr"/>
        <c:lblOffset val="100"/>
        <c:noMultiLvlLbl val="0"/>
      </c:catAx>
      <c:valAx>
        <c:axId val="1884672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88467124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018c095b1e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1018c095b1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01163cf7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01163cf7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650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099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460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42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44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1708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250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261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3176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43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605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18c095b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g1018c095b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62" name="Google Shape;3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aramon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110" name="Google Shape;110;p14"/>
          <p:cNvSpPr txBox="1">
            <a:spLocks noGrp="1"/>
          </p:cNvSpPr>
          <p:nvPr>
            <p:ph type="body" idx="1"/>
          </p:nvPr>
        </p:nvSpPr>
        <p:spPr>
          <a:xfrm>
            <a:off x="853627"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txBox="1">
            <a:spLocks noGrp="1"/>
          </p:cNvSpPr>
          <p:nvPr>
            <p:ph type="body" idx="2"/>
          </p:nvPr>
        </p:nvSpPr>
        <p:spPr>
          <a:xfrm>
            <a:off x="6682235"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3"/>
          </p:nvPr>
        </p:nvSpPr>
        <p:spPr>
          <a:xfrm>
            <a:off x="838199"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txBox="1">
            <a:spLocks noGrp="1"/>
          </p:cNvSpPr>
          <p:nvPr>
            <p:ph type="body" idx="4"/>
          </p:nvPr>
        </p:nvSpPr>
        <p:spPr>
          <a:xfrm>
            <a:off x="6682235"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 name="Google Shape;114;p14"/>
          <p:cNvGrpSpPr/>
          <p:nvPr/>
        </p:nvGrpSpPr>
        <p:grpSpPr>
          <a:xfrm>
            <a:off x="838199" y="1509208"/>
            <a:ext cx="4654117" cy="474800"/>
            <a:chOff x="838199" y="1509208"/>
            <a:chExt cx="4654117" cy="474800"/>
          </a:xfrm>
        </p:grpSpPr>
        <p:cxnSp>
          <p:nvCxnSpPr>
            <p:cNvPr id="115" name="Google Shape;115;p14"/>
            <p:cNvCxnSpPr/>
            <p:nvPr/>
          </p:nvCxnSpPr>
          <p:spPr>
            <a:xfrm>
              <a:off x="838199" y="1509208"/>
              <a:ext cx="4638689" cy="0"/>
            </a:xfrm>
            <a:prstGeom prst="straightConnector1">
              <a:avLst/>
            </a:prstGeom>
            <a:noFill/>
            <a:ln w="31750" cap="flat" cmpd="sng">
              <a:solidFill>
                <a:srgbClr val="7F7F7F"/>
              </a:solidFill>
              <a:prstDash val="solid"/>
              <a:miter lim="800000"/>
              <a:headEnd type="none" w="sm" len="sm"/>
              <a:tailEnd type="none" w="sm" len="sm"/>
            </a:ln>
          </p:spPr>
        </p:cxnSp>
        <p:cxnSp>
          <p:nvCxnSpPr>
            <p:cNvPr id="116" name="Google Shape;116;p14"/>
            <p:cNvCxnSpPr/>
            <p:nvPr/>
          </p:nvCxnSpPr>
          <p:spPr>
            <a:xfrm>
              <a:off x="853627" y="1984008"/>
              <a:ext cx="4638689" cy="0"/>
            </a:xfrm>
            <a:prstGeom prst="straightConnector1">
              <a:avLst/>
            </a:prstGeom>
            <a:noFill/>
            <a:ln w="31750" cap="flat" cmpd="sng">
              <a:solidFill>
                <a:srgbClr val="7F7F7F"/>
              </a:solidFill>
              <a:prstDash val="solid"/>
              <a:miter lim="800000"/>
              <a:headEnd type="none" w="sm" len="sm"/>
              <a:tailEnd type="none" w="sm" len="sm"/>
            </a:ln>
          </p:spPr>
        </p:cxnSp>
      </p:grpSp>
      <p:grpSp>
        <p:nvGrpSpPr>
          <p:cNvPr id="117" name="Google Shape;117;p14"/>
          <p:cNvGrpSpPr/>
          <p:nvPr/>
        </p:nvGrpSpPr>
        <p:grpSpPr>
          <a:xfrm>
            <a:off x="6684256" y="1509208"/>
            <a:ext cx="4654117" cy="474800"/>
            <a:chOff x="838199" y="1509208"/>
            <a:chExt cx="4654117" cy="474800"/>
          </a:xfrm>
        </p:grpSpPr>
        <p:cxnSp>
          <p:nvCxnSpPr>
            <p:cNvPr id="118" name="Google Shape;118;p14"/>
            <p:cNvCxnSpPr/>
            <p:nvPr/>
          </p:nvCxnSpPr>
          <p:spPr>
            <a:xfrm>
              <a:off x="838199" y="1509208"/>
              <a:ext cx="4638689" cy="0"/>
            </a:xfrm>
            <a:prstGeom prst="straightConnector1">
              <a:avLst/>
            </a:prstGeom>
            <a:noFill/>
            <a:ln w="31750" cap="flat" cmpd="sng">
              <a:solidFill>
                <a:srgbClr val="7F7F7F"/>
              </a:solidFill>
              <a:prstDash val="solid"/>
              <a:miter lim="800000"/>
              <a:headEnd type="none" w="sm" len="sm"/>
              <a:tailEnd type="none" w="sm" len="sm"/>
            </a:ln>
          </p:spPr>
        </p:cxnSp>
        <p:cxnSp>
          <p:nvCxnSpPr>
            <p:cNvPr id="119" name="Google Shape;119;p14"/>
            <p:cNvCxnSpPr/>
            <p:nvPr/>
          </p:nvCxnSpPr>
          <p:spPr>
            <a:xfrm>
              <a:off x="853627" y="1984008"/>
              <a:ext cx="4638689" cy="0"/>
            </a:xfrm>
            <a:prstGeom prst="straightConnector1">
              <a:avLst/>
            </a:prstGeom>
            <a:noFill/>
            <a:ln w="31750" cap="flat" cmpd="sng">
              <a:solidFill>
                <a:srgbClr val="7F7F7F"/>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124" name="Google Shape;124;p15"/>
          <p:cNvSpPr txBox="1">
            <a:spLocks noGrp="1"/>
          </p:cNvSpPr>
          <p:nvPr>
            <p:ph type="body" idx="1"/>
          </p:nvPr>
        </p:nvSpPr>
        <p:spPr>
          <a:xfrm>
            <a:off x="6682235"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5"/>
          <p:cNvSpPr txBox="1">
            <a:spLocks noGrp="1"/>
          </p:cNvSpPr>
          <p:nvPr>
            <p:ph type="body" idx="2"/>
          </p:nvPr>
        </p:nvSpPr>
        <p:spPr>
          <a:xfrm>
            <a:off x="6682235"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5"/>
          <p:cNvSpPr txBox="1">
            <a:spLocks noGrp="1"/>
          </p:cNvSpPr>
          <p:nvPr>
            <p:ph type="body" idx="3"/>
          </p:nvPr>
        </p:nvSpPr>
        <p:spPr>
          <a:xfrm>
            <a:off x="838200"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5"/>
          <p:cNvSpPr txBox="1">
            <a:spLocks noGrp="1"/>
          </p:cNvSpPr>
          <p:nvPr>
            <p:ph type="body" idx="4"/>
          </p:nvPr>
        </p:nvSpPr>
        <p:spPr>
          <a:xfrm>
            <a:off x="6682235"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5"/>
          <p:cNvSpPr txBox="1">
            <a:spLocks noGrp="1"/>
          </p:cNvSpPr>
          <p:nvPr>
            <p:ph type="body" idx="5"/>
          </p:nvPr>
        </p:nvSpPr>
        <p:spPr>
          <a:xfrm>
            <a:off x="838199" y="4027812"/>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5"/>
          <p:cNvSpPr txBox="1">
            <a:spLocks noGrp="1"/>
          </p:cNvSpPr>
          <p:nvPr>
            <p:ph type="body" idx="6"/>
          </p:nvPr>
        </p:nvSpPr>
        <p:spPr>
          <a:xfrm>
            <a:off x="6682235" y="4027812"/>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0" name="Google Shape;130;p15"/>
          <p:cNvGrpSpPr/>
          <p:nvPr/>
        </p:nvGrpSpPr>
        <p:grpSpPr>
          <a:xfrm>
            <a:off x="6684256" y="1509208"/>
            <a:ext cx="4654117" cy="474800"/>
            <a:chOff x="838199" y="1509208"/>
            <a:chExt cx="4654117" cy="474800"/>
          </a:xfrm>
        </p:grpSpPr>
        <p:cxnSp>
          <p:nvCxnSpPr>
            <p:cNvPr id="131" name="Google Shape;131;p15"/>
            <p:cNvCxnSpPr/>
            <p:nvPr/>
          </p:nvCxnSpPr>
          <p:spPr>
            <a:xfrm>
              <a:off x="838199" y="1509208"/>
              <a:ext cx="4638689" cy="0"/>
            </a:xfrm>
            <a:prstGeom prst="straightConnector1">
              <a:avLst/>
            </a:prstGeom>
            <a:noFill/>
            <a:ln w="31750" cap="flat" cmpd="sng">
              <a:solidFill>
                <a:srgbClr val="7F7F7F"/>
              </a:solidFill>
              <a:prstDash val="solid"/>
              <a:miter lim="800000"/>
              <a:headEnd type="none" w="sm" len="sm"/>
              <a:tailEnd type="none" w="sm" len="sm"/>
            </a:ln>
          </p:spPr>
        </p:cxnSp>
        <p:cxnSp>
          <p:nvCxnSpPr>
            <p:cNvPr id="132" name="Google Shape;132;p15"/>
            <p:cNvCxnSpPr/>
            <p:nvPr/>
          </p:nvCxnSpPr>
          <p:spPr>
            <a:xfrm>
              <a:off x="853627" y="1984008"/>
              <a:ext cx="4638689" cy="0"/>
            </a:xfrm>
            <a:prstGeom prst="straightConnector1">
              <a:avLst/>
            </a:prstGeom>
            <a:noFill/>
            <a:ln w="31750" cap="flat" cmpd="sng">
              <a:solidFill>
                <a:srgbClr val="7F7F7F"/>
              </a:solidFill>
              <a:prstDash val="solid"/>
              <a:miter lim="800000"/>
              <a:headEnd type="none" w="sm" len="sm"/>
              <a:tailEnd type="none" w="sm" len="sm"/>
            </a:ln>
          </p:spPr>
        </p:cxnSp>
      </p:grpSp>
      <p:grpSp>
        <p:nvGrpSpPr>
          <p:cNvPr id="133" name="Google Shape;133;p15"/>
          <p:cNvGrpSpPr/>
          <p:nvPr/>
        </p:nvGrpSpPr>
        <p:grpSpPr>
          <a:xfrm>
            <a:off x="838199" y="4027812"/>
            <a:ext cx="4654117" cy="474800"/>
            <a:chOff x="838199" y="1509208"/>
            <a:chExt cx="4654117" cy="474800"/>
          </a:xfrm>
        </p:grpSpPr>
        <p:cxnSp>
          <p:nvCxnSpPr>
            <p:cNvPr id="134" name="Google Shape;134;p15"/>
            <p:cNvCxnSpPr/>
            <p:nvPr/>
          </p:nvCxnSpPr>
          <p:spPr>
            <a:xfrm>
              <a:off x="838199" y="1509208"/>
              <a:ext cx="4638689" cy="0"/>
            </a:xfrm>
            <a:prstGeom prst="straightConnector1">
              <a:avLst/>
            </a:prstGeom>
            <a:noFill/>
            <a:ln w="31750" cap="flat" cmpd="sng">
              <a:solidFill>
                <a:srgbClr val="7F7F7F"/>
              </a:solidFill>
              <a:prstDash val="solid"/>
              <a:miter lim="800000"/>
              <a:headEnd type="none" w="sm" len="sm"/>
              <a:tailEnd type="none" w="sm" len="sm"/>
            </a:ln>
          </p:spPr>
        </p:cxnSp>
        <p:cxnSp>
          <p:nvCxnSpPr>
            <p:cNvPr id="135" name="Google Shape;135;p15"/>
            <p:cNvCxnSpPr/>
            <p:nvPr/>
          </p:nvCxnSpPr>
          <p:spPr>
            <a:xfrm>
              <a:off x="853627" y="1984008"/>
              <a:ext cx="4638689" cy="0"/>
            </a:xfrm>
            <a:prstGeom prst="straightConnector1">
              <a:avLst/>
            </a:prstGeom>
            <a:noFill/>
            <a:ln w="31750" cap="flat" cmpd="sng">
              <a:solidFill>
                <a:srgbClr val="7F7F7F"/>
              </a:solidFill>
              <a:prstDash val="solid"/>
              <a:miter lim="800000"/>
              <a:headEnd type="none" w="sm" len="sm"/>
              <a:tailEnd type="none" w="sm" len="sm"/>
            </a:ln>
          </p:spPr>
        </p:cxnSp>
      </p:grpSp>
      <p:grpSp>
        <p:nvGrpSpPr>
          <p:cNvPr id="136" name="Google Shape;136;p15"/>
          <p:cNvGrpSpPr/>
          <p:nvPr/>
        </p:nvGrpSpPr>
        <p:grpSpPr>
          <a:xfrm>
            <a:off x="6684256" y="4027812"/>
            <a:ext cx="4654117" cy="474800"/>
            <a:chOff x="838199" y="1509208"/>
            <a:chExt cx="4654117" cy="474800"/>
          </a:xfrm>
        </p:grpSpPr>
        <p:cxnSp>
          <p:nvCxnSpPr>
            <p:cNvPr id="137" name="Google Shape;137;p15"/>
            <p:cNvCxnSpPr/>
            <p:nvPr/>
          </p:nvCxnSpPr>
          <p:spPr>
            <a:xfrm>
              <a:off x="838199" y="1509208"/>
              <a:ext cx="4638689" cy="0"/>
            </a:xfrm>
            <a:prstGeom prst="straightConnector1">
              <a:avLst/>
            </a:prstGeom>
            <a:noFill/>
            <a:ln w="31750" cap="flat" cmpd="sng">
              <a:solidFill>
                <a:srgbClr val="7F7F7F"/>
              </a:solidFill>
              <a:prstDash val="solid"/>
              <a:miter lim="800000"/>
              <a:headEnd type="none" w="sm" len="sm"/>
              <a:tailEnd type="none" w="sm" len="sm"/>
            </a:ln>
          </p:spPr>
        </p:cxnSp>
        <p:cxnSp>
          <p:nvCxnSpPr>
            <p:cNvPr id="138" name="Google Shape;138;p15"/>
            <p:cNvCxnSpPr/>
            <p:nvPr/>
          </p:nvCxnSpPr>
          <p:spPr>
            <a:xfrm>
              <a:off x="853627" y="1984008"/>
              <a:ext cx="4638689" cy="0"/>
            </a:xfrm>
            <a:prstGeom prst="straightConnector1">
              <a:avLst/>
            </a:prstGeom>
            <a:noFill/>
            <a:ln w="31750" cap="flat" cmpd="sng">
              <a:solidFill>
                <a:srgbClr val="7F7F7F"/>
              </a:solidFill>
              <a:prstDash val="solid"/>
              <a:miter lim="800000"/>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7" name="Google Shape;16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8" name="Google Shape;16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aramon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1"/>
          <p:cNvSpPr>
            <a:spLocks noGrp="1"/>
          </p:cNvSpPr>
          <p:nvPr>
            <p:ph type="pic" idx="2"/>
          </p:nvPr>
        </p:nvSpPr>
        <p:spPr>
          <a:xfrm>
            <a:off x="5183188" y="987425"/>
            <a:ext cx="6172200" cy="4873625"/>
          </a:xfrm>
          <a:prstGeom prst="rect">
            <a:avLst/>
          </a:prstGeom>
          <a:noFill/>
          <a:ln>
            <a:noFill/>
          </a:ln>
        </p:spPr>
      </p:sp>
      <p:sp>
        <p:nvSpPr>
          <p:cNvPr id="174" name="Google Shape;17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5" name="Google Shape;1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30" name="Google Shape;30;p6"/>
          <p:cNvSpPr txBox="1">
            <a:spLocks noGrp="1"/>
          </p:cNvSpPr>
          <p:nvPr>
            <p:ph type="body" idx="1"/>
          </p:nvPr>
        </p:nvSpPr>
        <p:spPr>
          <a:xfrm>
            <a:off x="853627" y="19459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6682235" y="1917333"/>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3"/>
          </p:nvPr>
        </p:nvSpPr>
        <p:spPr>
          <a:xfrm>
            <a:off x="6705376" y="4142684"/>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body" idx="4"/>
          </p:nvPr>
        </p:nvSpPr>
        <p:spPr>
          <a:xfrm>
            <a:off x="861340" y="4142684"/>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5"/>
          </p:nvPr>
        </p:nvSpPr>
        <p:spPr>
          <a:xfrm>
            <a:off x="838199" y="1232983"/>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6"/>
          </p:nvPr>
        </p:nvSpPr>
        <p:spPr>
          <a:xfrm>
            <a:off x="6666808" y="1207122"/>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7"/>
          </p:nvPr>
        </p:nvSpPr>
        <p:spPr>
          <a:xfrm>
            <a:off x="886504" y="3643793"/>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8"/>
          </p:nvPr>
        </p:nvSpPr>
        <p:spPr>
          <a:xfrm>
            <a:off x="6682235" y="3620623"/>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p6"/>
          <p:cNvCxnSpPr/>
          <p:nvPr/>
        </p:nvCxnSpPr>
        <p:spPr>
          <a:xfrm>
            <a:off x="838199" y="1706955"/>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39" name="Google Shape;39;p6"/>
          <p:cNvCxnSpPr/>
          <p:nvPr/>
        </p:nvCxnSpPr>
        <p:spPr>
          <a:xfrm>
            <a:off x="878790" y="4124924"/>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40" name="Google Shape;40;p6"/>
          <p:cNvCxnSpPr/>
          <p:nvPr/>
        </p:nvCxnSpPr>
        <p:spPr>
          <a:xfrm>
            <a:off x="6666808" y="1683913"/>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41" name="Google Shape;41;p6"/>
          <p:cNvCxnSpPr/>
          <p:nvPr/>
        </p:nvCxnSpPr>
        <p:spPr>
          <a:xfrm>
            <a:off x="6707398" y="4107773"/>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46" name="Google Shape;46;p12"/>
          <p:cNvSpPr txBox="1">
            <a:spLocks noGrp="1"/>
          </p:cNvSpPr>
          <p:nvPr>
            <p:ph type="body" idx="1"/>
          </p:nvPr>
        </p:nvSpPr>
        <p:spPr>
          <a:xfrm>
            <a:off x="853627"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2"/>
          <p:cNvSpPr txBox="1">
            <a:spLocks noGrp="1"/>
          </p:cNvSpPr>
          <p:nvPr>
            <p:ph type="body" idx="2"/>
          </p:nvPr>
        </p:nvSpPr>
        <p:spPr>
          <a:xfrm>
            <a:off x="6682235"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2"/>
          <p:cNvSpPr txBox="1">
            <a:spLocks noGrp="1"/>
          </p:cNvSpPr>
          <p:nvPr>
            <p:ph type="body" idx="3"/>
          </p:nvPr>
        </p:nvSpPr>
        <p:spPr>
          <a:xfrm>
            <a:off x="838200"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2"/>
          <p:cNvSpPr txBox="1">
            <a:spLocks noGrp="1"/>
          </p:cNvSpPr>
          <p:nvPr>
            <p:ph type="body" idx="4"/>
          </p:nvPr>
        </p:nvSpPr>
        <p:spPr>
          <a:xfrm>
            <a:off x="838199"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5"/>
          </p:nvPr>
        </p:nvSpPr>
        <p:spPr>
          <a:xfrm>
            <a:off x="6682235"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body" idx="6"/>
          </p:nvPr>
        </p:nvSpPr>
        <p:spPr>
          <a:xfrm>
            <a:off x="838199" y="4027812"/>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 name="Google Shape;52;p12"/>
          <p:cNvCxnSpPr/>
          <p:nvPr/>
        </p:nvCxnSpPr>
        <p:spPr>
          <a:xfrm>
            <a:off x="871076" y="1984008"/>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3" name="Google Shape;53;p12"/>
          <p:cNvCxnSpPr/>
          <p:nvPr/>
        </p:nvCxnSpPr>
        <p:spPr>
          <a:xfrm>
            <a:off x="838198" y="4491792"/>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4" name="Google Shape;54;p12"/>
          <p:cNvCxnSpPr/>
          <p:nvPr/>
        </p:nvCxnSpPr>
        <p:spPr>
          <a:xfrm>
            <a:off x="6666808" y="1980293"/>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aramon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65" name="Google Shape;65;p9"/>
          <p:cNvSpPr txBox="1">
            <a:spLocks noGrp="1"/>
          </p:cNvSpPr>
          <p:nvPr>
            <p:ph type="body" idx="1"/>
          </p:nvPr>
        </p:nvSpPr>
        <p:spPr>
          <a:xfrm>
            <a:off x="853627"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2"/>
          </p:nvPr>
        </p:nvSpPr>
        <p:spPr>
          <a:xfrm>
            <a:off x="837189" y="1468432"/>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a:spLocks noGrp="1"/>
          </p:cNvSpPr>
          <p:nvPr>
            <p:ph type="body" idx="3"/>
          </p:nvPr>
        </p:nvSpPr>
        <p:spPr>
          <a:xfrm>
            <a:off x="6682235"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4"/>
          </p:nvPr>
        </p:nvSpPr>
        <p:spPr>
          <a:xfrm>
            <a:off x="6682235" y="1468432"/>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body" idx="5"/>
          </p:nvPr>
        </p:nvSpPr>
        <p:spPr>
          <a:xfrm>
            <a:off x="6682235"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6"/>
          </p:nvPr>
        </p:nvSpPr>
        <p:spPr>
          <a:xfrm>
            <a:off x="6682235" y="3987036"/>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9"/>
          <p:cNvSpPr txBox="1">
            <a:spLocks noGrp="1"/>
          </p:cNvSpPr>
          <p:nvPr>
            <p:ph type="body" idx="7"/>
          </p:nvPr>
        </p:nvSpPr>
        <p:spPr>
          <a:xfrm>
            <a:off x="838200"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body" idx="8"/>
          </p:nvPr>
        </p:nvSpPr>
        <p:spPr>
          <a:xfrm>
            <a:off x="838200" y="3987036"/>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77" name="Google Shape;77;p10"/>
          <p:cNvSpPr txBox="1">
            <a:spLocks noGrp="1"/>
          </p:cNvSpPr>
          <p:nvPr>
            <p:ph type="body" idx="1"/>
          </p:nvPr>
        </p:nvSpPr>
        <p:spPr>
          <a:xfrm>
            <a:off x="6681224" y="1984008"/>
            <a:ext cx="4623262" cy="42949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2"/>
          </p:nvPr>
        </p:nvSpPr>
        <p:spPr>
          <a:xfrm>
            <a:off x="6681224" y="1470310"/>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
          <p:cNvSpPr txBox="1">
            <a:spLocks noGrp="1"/>
          </p:cNvSpPr>
          <p:nvPr>
            <p:ph type="body" idx="3"/>
          </p:nvPr>
        </p:nvSpPr>
        <p:spPr>
          <a:xfrm>
            <a:off x="854638"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0"/>
          <p:cNvSpPr txBox="1">
            <a:spLocks noGrp="1"/>
          </p:cNvSpPr>
          <p:nvPr>
            <p:ph type="body" idx="4"/>
          </p:nvPr>
        </p:nvSpPr>
        <p:spPr>
          <a:xfrm>
            <a:off x="838200" y="1470819"/>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txBox="1">
            <a:spLocks noGrp="1"/>
          </p:cNvSpPr>
          <p:nvPr>
            <p:ph type="body" idx="5"/>
          </p:nvPr>
        </p:nvSpPr>
        <p:spPr>
          <a:xfrm>
            <a:off x="838200"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0"/>
          <p:cNvSpPr txBox="1">
            <a:spLocks noGrp="1"/>
          </p:cNvSpPr>
          <p:nvPr>
            <p:ph type="body" idx="6"/>
          </p:nvPr>
        </p:nvSpPr>
        <p:spPr>
          <a:xfrm>
            <a:off x="838200" y="3989423"/>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87" name="Google Shape;87;p11"/>
          <p:cNvSpPr txBox="1">
            <a:spLocks noGrp="1"/>
          </p:cNvSpPr>
          <p:nvPr>
            <p:ph type="body" idx="1"/>
          </p:nvPr>
        </p:nvSpPr>
        <p:spPr>
          <a:xfrm>
            <a:off x="838200" y="1984008"/>
            <a:ext cx="4623262" cy="42949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body" idx="2"/>
          </p:nvPr>
        </p:nvSpPr>
        <p:spPr>
          <a:xfrm>
            <a:off x="838200" y="1470310"/>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3"/>
          </p:nvPr>
        </p:nvSpPr>
        <p:spPr>
          <a:xfrm>
            <a:off x="6714100" y="1983499"/>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body" idx="4"/>
          </p:nvPr>
        </p:nvSpPr>
        <p:spPr>
          <a:xfrm>
            <a:off x="6697662" y="1470310"/>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txBox="1">
            <a:spLocks noGrp="1"/>
          </p:cNvSpPr>
          <p:nvPr>
            <p:ph type="body" idx="5"/>
          </p:nvPr>
        </p:nvSpPr>
        <p:spPr>
          <a:xfrm>
            <a:off x="6697662" y="4502103"/>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6"/>
          </p:nvPr>
        </p:nvSpPr>
        <p:spPr>
          <a:xfrm>
            <a:off x="6697662" y="3988914"/>
            <a:ext cx="4656138" cy="439737"/>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Garamond"/>
                <a:ea typeface="Garamond"/>
                <a:cs typeface="Garamond"/>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latin typeface="Garamond"/>
              <a:ea typeface="Garamond"/>
              <a:cs typeface="Garamond"/>
              <a:sym typeface="Garamond"/>
            </a:endParaRPr>
          </a:p>
        </p:txBody>
      </p:sp>
      <p:sp>
        <p:nvSpPr>
          <p:cNvPr id="97" name="Google Shape;97;p13"/>
          <p:cNvSpPr txBox="1">
            <a:spLocks noGrp="1"/>
          </p:cNvSpPr>
          <p:nvPr>
            <p:ph type="body" idx="1"/>
          </p:nvPr>
        </p:nvSpPr>
        <p:spPr>
          <a:xfrm>
            <a:off x="853627"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3"/>
          <p:cNvSpPr txBox="1">
            <a:spLocks noGrp="1"/>
          </p:cNvSpPr>
          <p:nvPr>
            <p:ph type="body" idx="2"/>
          </p:nvPr>
        </p:nvSpPr>
        <p:spPr>
          <a:xfrm>
            <a:off x="6682235" y="1984008"/>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3"/>
          <p:cNvSpPr txBox="1">
            <a:spLocks noGrp="1"/>
          </p:cNvSpPr>
          <p:nvPr>
            <p:ph type="body" idx="3"/>
          </p:nvPr>
        </p:nvSpPr>
        <p:spPr>
          <a:xfrm>
            <a:off x="6682235" y="4502612"/>
            <a:ext cx="4623262" cy="1853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3"/>
          <p:cNvSpPr txBox="1">
            <a:spLocks noGrp="1"/>
          </p:cNvSpPr>
          <p:nvPr>
            <p:ph type="body" idx="4"/>
          </p:nvPr>
        </p:nvSpPr>
        <p:spPr>
          <a:xfrm>
            <a:off x="838199"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txBox="1">
            <a:spLocks noGrp="1"/>
          </p:cNvSpPr>
          <p:nvPr>
            <p:ph type="body" idx="5"/>
          </p:nvPr>
        </p:nvSpPr>
        <p:spPr>
          <a:xfrm>
            <a:off x="6682235" y="1509208"/>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body" idx="6"/>
          </p:nvPr>
        </p:nvSpPr>
        <p:spPr>
          <a:xfrm>
            <a:off x="6682235" y="4027812"/>
            <a:ext cx="4638689" cy="47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 name="Google Shape;103;p13"/>
          <p:cNvCxnSpPr/>
          <p:nvPr/>
        </p:nvCxnSpPr>
        <p:spPr>
          <a:xfrm>
            <a:off x="862352" y="1984008"/>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4" name="Google Shape;104;p13"/>
          <p:cNvCxnSpPr/>
          <p:nvPr/>
        </p:nvCxnSpPr>
        <p:spPr>
          <a:xfrm>
            <a:off x="6666808" y="1994827"/>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05" name="Google Shape;105;p13"/>
          <p:cNvCxnSpPr/>
          <p:nvPr/>
        </p:nvCxnSpPr>
        <p:spPr>
          <a:xfrm>
            <a:off x="6666808" y="4502612"/>
            <a:ext cx="4605812" cy="21639"/>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4"/>
          <p:cNvCxnSpPr/>
          <p:nvPr/>
        </p:nvCxnSpPr>
        <p:spPr>
          <a:xfrm>
            <a:off x="486603" y="282315"/>
            <a:ext cx="0" cy="6293370"/>
          </a:xfrm>
          <a:prstGeom prst="straightConnector1">
            <a:avLst/>
          </a:prstGeom>
          <a:noFill/>
          <a:ln w="31750" cap="flat" cmpd="sng">
            <a:solidFill>
              <a:schemeClr val="dk1"/>
            </a:solidFill>
            <a:prstDash val="solid"/>
            <a:miter lim="800000"/>
            <a:headEnd type="none" w="sm" len="sm"/>
            <a:tailEnd type="none" w="sm" len="sm"/>
          </a:ln>
        </p:spPr>
      </p:cxnSp>
      <p:sp>
        <p:nvSpPr>
          <p:cNvPr id="12" name="Google Shape;12;p4"/>
          <p:cNvSpPr txBox="1"/>
          <p:nvPr/>
        </p:nvSpPr>
        <p:spPr>
          <a:xfrm rot="-5400000">
            <a:off x="-2774994" y="3200506"/>
            <a:ext cx="627674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Garamond"/>
                <a:ea typeface="Garamond"/>
                <a:cs typeface="Garamond"/>
                <a:sym typeface="Garamond"/>
              </a:rPr>
              <a:t>Real Estate Sector | American Tower Pitch</a:t>
            </a:r>
            <a:endParaRPr sz="2000" b="0" i="0" u="none" strike="noStrike" cap="none">
              <a:solidFill>
                <a:schemeClr val="dk1"/>
              </a:solidFill>
              <a:latin typeface="Garamond"/>
              <a:ea typeface="Garamond"/>
              <a:cs typeface="Garamond"/>
              <a:sym typeface="Garamond"/>
            </a:endParaRPr>
          </a:p>
        </p:txBody>
      </p:sp>
      <p:pic>
        <p:nvPicPr>
          <p:cNvPr id="13" name="Google Shape;13;p4"/>
          <p:cNvPicPr preferRelativeResize="0"/>
          <p:nvPr/>
        </p:nvPicPr>
        <p:blipFill rotWithShape="1">
          <a:blip r:embed="rId21">
            <a:alphaModFix/>
          </a:blip>
          <a:srcRect/>
          <a:stretch/>
        </p:blipFill>
        <p:spPr>
          <a:xfrm>
            <a:off x="10237793" y="0"/>
            <a:ext cx="1954207" cy="8988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
          <p:cNvSpPr txBox="1">
            <a:spLocks noGrp="1"/>
          </p:cNvSpPr>
          <p:nvPr>
            <p:ph type="ctrTitle"/>
          </p:nvPr>
        </p:nvSpPr>
        <p:spPr>
          <a:xfrm>
            <a:off x="911604" y="-21137"/>
            <a:ext cx="10368791" cy="312036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Garamond"/>
              <a:buNone/>
            </a:pPr>
            <a:r>
              <a:rPr lang="en-US"/>
              <a:t>American Tower</a:t>
            </a:r>
            <a:endParaRPr/>
          </a:p>
        </p:txBody>
      </p:sp>
      <p:sp>
        <p:nvSpPr>
          <p:cNvPr id="195" name="Google Shape;195;p1"/>
          <p:cNvSpPr txBox="1">
            <a:spLocks noGrp="1"/>
          </p:cNvSpPr>
          <p:nvPr>
            <p:ph type="subTitle" idx="1"/>
          </p:nvPr>
        </p:nvSpPr>
        <p:spPr>
          <a:xfrm>
            <a:off x="601460" y="3881756"/>
            <a:ext cx="9144000" cy="27439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dirty="0"/>
              <a:t>Real Estate Sector</a:t>
            </a:r>
            <a:endParaRPr dirty="0"/>
          </a:p>
          <a:p>
            <a:pPr marL="0" lvl="0" indent="0" algn="l" rtl="0">
              <a:lnSpc>
                <a:spcPct val="90000"/>
              </a:lnSpc>
              <a:spcBef>
                <a:spcPts val="1000"/>
              </a:spcBef>
              <a:spcAft>
                <a:spcPts val="0"/>
              </a:spcAft>
              <a:buClr>
                <a:schemeClr val="dk1"/>
              </a:buClr>
              <a:buSzPts val="2400"/>
              <a:buNone/>
            </a:pPr>
            <a:r>
              <a:rPr lang="en-US" dirty="0">
                <a:highlight>
                  <a:schemeClr val="lt1"/>
                </a:highlight>
              </a:rPr>
              <a:t>11/15/2021</a:t>
            </a:r>
            <a:endParaRPr dirty="0">
              <a:highlight>
                <a:schemeClr val="lt1"/>
              </a:highlight>
            </a:endParaRPr>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dirty="0"/>
              <a:t>Sector Head: Brandon Wexler</a:t>
            </a:r>
            <a:endParaRPr dirty="0"/>
          </a:p>
          <a:p>
            <a:pPr marL="0" lvl="0" indent="0" algn="l" rtl="0">
              <a:lnSpc>
                <a:spcPct val="90000"/>
              </a:lnSpc>
              <a:spcBef>
                <a:spcPts val="1000"/>
              </a:spcBef>
              <a:spcAft>
                <a:spcPts val="0"/>
              </a:spcAft>
              <a:buClr>
                <a:schemeClr val="dk1"/>
              </a:buClr>
              <a:buSzPts val="2400"/>
              <a:buNone/>
            </a:pPr>
            <a:r>
              <a:rPr lang="en-US" dirty="0"/>
              <a:t>Senior Analyst: Christopher Hui</a:t>
            </a:r>
            <a:endParaRPr dirty="0"/>
          </a:p>
          <a:p>
            <a:pPr marL="0" lvl="0" indent="0" algn="l" rtl="0">
              <a:lnSpc>
                <a:spcPct val="90000"/>
              </a:lnSpc>
              <a:spcBef>
                <a:spcPts val="1000"/>
              </a:spcBef>
              <a:spcAft>
                <a:spcPts val="0"/>
              </a:spcAft>
              <a:buClr>
                <a:schemeClr val="dk1"/>
              </a:buClr>
              <a:buSzPts val="2400"/>
              <a:buNone/>
            </a:pPr>
            <a:r>
              <a:rPr lang="en-US" dirty="0"/>
              <a:t>Junior Analysts: William </a:t>
            </a:r>
            <a:r>
              <a:rPr lang="en-US" dirty="0" err="1"/>
              <a:t>Hofving</a:t>
            </a:r>
            <a:r>
              <a:rPr lang="en-US" dirty="0"/>
              <a:t> &amp; Skylar </a:t>
            </a:r>
            <a:r>
              <a:rPr lang="en-US" dirty="0" err="1"/>
              <a:t>Kabatsky</a:t>
            </a:r>
            <a:endParaRPr dirty="0"/>
          </a:p>
        </p:txBody>
      </p:sp>
      <p:grpSp>
        <p:nvGrpSpPr>
          <p:cNvPr id="196" name="Google Shape;196;p1"/>
          <p:cNvGrpSpPr/>
          <p:nvPr/>
        </p:nvGrpSpPr>
        <p:grpSpPr>
          <a:xfrm>
            <a:off x="498720" y="3142110"/>
            <a:ext cx="11713828" cy="588628"/>
            <a:chOff x="478172" y="3254928"/>
            <a:chExt cx="11713828" cy="588628"/>
          </a:xfrm>
        </p:grpSpPr>
        <p:cxnSp>
          <p:nvCxnSpPr>
            <p:cNvPr id="197" name="Google Shape;197;p1"/>
            <p:cNvCxnSpPr/>
            <p:nvPr/>
          </p:nvCxnSpPr>
          <p:spPr>
            <a:xfrm>
              <a:off x="478172" y="3254928"/>
              <a:ext cx="11713827" cy="0"/>
            </a:xfrm>
            <a:prstGeom prst="straightConnector1">
              <a:avLst/>
            </a:prstGeom>
            <a:noFill/>
            <a:ln w="31750" cap="flat" cmpd="sng">
              <a:solidFill>
                <a:srgbClr val="CC0000"/>
              </a:solidFill>
              <a:prstDash val="solid"/>
              <a:miter lim="800000"/>
              <a:headEnd type="none" w="sm" len="sm"/>
              <a:tailEnd type="none" w="sm" len="sm"/>
            </a:ln>
          </p:spPr>
        </p:cxnSp>
        <p:cxnSp>
          <p:nvCxnSpPr>
            <p:cNvPr id="198" name="Google Shape;198;p1"/>
            <p:cNvCxnSpPr/>
            <p:nvPr/>
          </p:nvCxnSpPr>
          <p:spPr>
            <a:xfrm>
              <a:off x="478173" y="3843556"/>
              <a:ext cx="11713827" cy="0"/>
            </a:xfrm>
            <a:prstGeom prst="straightConnector1">
              <a:avLst/>
            </a:prstGeom>
            <a:noFill/>
            <a:ln w="31750" cap="flat" cmpd="sng">
              <a:solidFill>
                <a:srgbClr val="CC0000"/>
              </a:solidFill>
              <a:prstDash val="solid"/>
              <a:miter lim="800000"/>
              <a:headEnd type="none" w="sm" len="sm"/>
              <a:tailEnd type="none" w="sm" len="sm"/>
            </a:ln>
          </p:spPr>
        </p:cxnSp>
      </p:grpSp>
      <p:pic>
        <p:nvPicPr>
          <p:cNvPr id="199" name="Google Shape;199;p1"/>
          <p:cNvPicPr preferRelativeResize="0"/>
          <p:nvPr/>
        </p:nvPicPr>
        <p:blipFill rotWithShape="1">
          <a:blip r:embed="rId3">
            <a:alphaModFix/>
          </a:blip>
          <a:srcRect l="23484" t="14120" r="23482" b="14120"/>
          <a:stretch/>
        </p:blipFill>
        <p:spPr>
          <a:xfrm>
            <a:off x="8606164" y="29028"/>
            <a:ext cx="3542293" cy="1001486"/>
          </a:xfrm>
          <a:prstGeom prst="rect">
            <a:avLst/>
          </a:prstGeom>
          <a:noFill/>
          <a:ln>
            <a:noFill/>
          </a:ln>
        </p:spPr>
      </p:pic>
      <p:sp>
        <p:nvSpPr>
          <p:cNvPr id="200" name="Google Shape;200;p1"/>
          <p:cNvSpPr txBox="1"/>
          <p:nvPr/>
        </p:nvSpPr>
        <p:spPr>
          <a:xfrm>
            <a:off x="478171" y="3205592"/>
            <a:ext cx="1171382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Garamond"/>
                <a:ea typeface="Garamond"/>
                <a:cs typeface="Garamond"/>
                <a:sym typeface="Garamond"/>
              </a:rPr>
              <a:t>Buy: $</a:t>
            </a:r>
            <a:r>
              <a:rPr lang="en-US" sz="2400" b="0" i="0" u="none" strike="noStrike" cap="none" dirty="0">
                <a:solidFill>
                  <a:schemeClr val="dk1"/>
                </a:solidFill>
                <a:highlight>
                  <a:schemeClr val="lt1"/>
                </a:highlight>
                <a:latin typeface="Garamond"/>
                <a:ea typeface="Garamond"/>
                <a:cs typeface="Garamond"/>
                <a:sym typeface="Garamond"/>
              </a:rPr>
              <a:t>AMT</a:t>
            </a:r>
            <a:r>
              <a:rPr lang="en-US" sz="2400" b="0" i="0" u="none" strike="noStrike" cap="none" dirty="0">
                <a:solidFill>
                  <a:schemeClr val="dk1"/>
                </a:solidFill>
                <a:latin typeface="Garamond"/>
                <a:ea typeface="Garamond"/>
                <a:cs typeface="Garamond"/>
                <a:sym typeface="Garamond"/>
              </a:rPr>
              <a:t> |Price Target : $330  | Upside : </a:t>
            </a:r>
            <a:r>
              <a:rPr lang="en-US" sz="2400" dirty="0">
                <a:solidFill>
                  <a:schemeClr val="dk1"/>
                </a:solidFill>
                <a:latin typeface="Garamond"/>
                <a:ea typeface="Garamond"/>
                <a:cs typeface="Garamond"/>
                <a:sym typeface="Garamond"/>
              </a:rPr>
              <a:t>21</a:t>
            </a:r>
            <a:r>
              <a:rPr lang="en-US" sz="2400" b="0" i="0" u="none" strike="noStrike" cap="none" dirty="0">
                <a:solidFill>
                  <a:schemeClr val="dk1"/>
                </a:solidFill>
                <a:latin typeface="Garamond"/>
                <a:ea typeface="Garamond"/>
                <a:cs typeface="Garamond"/>
                <a:sym typeface="Garamond"/>
              </a:rPr>
              <a:t>%| </a:t>
            </a:r>
            <a:endParaRPr sz="1400" b="0" i="0" u="none" strike="noStrike" cap="none" dirty="0">
              <a:solidFill>
                <a:srgbClr val="000000"/>
              </a:solidFill>
              <a:latin typeface="Arial"/>
              <a:ea typeface="Arial"/>
              <a:cs typeface="Arial"/>
              <a:sym typeface="Arial"/>
            </a:endParaRPr>
          </a:p>
        </p:txBody>
      </p:sp>
      <p:sp>
        <p:nvSpPr>
          <p:cNvPr id="201" name="Google Shape;201;p1"/>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g1018c095b1e_0_222"/>
          <p:cNvGrpSpPr/>
          <p:nvPr/>
        </p:nvGrpSpPr>
        <p:grpSpPr>
          <a:xfrm>
            <a:off x="1477772" y="1776462"/>
            <a:ext cx="9158702" cy="4533418"/>
            <a:chOff x="631002" y="1512865"/>
            <a:chExt cx="9158702" cy="4533418"/>
          </a:xfrm>
        </p:grpSpPr>
        <p:sp>
          <p:nvSpPr>
            <p:cNvPr id="401" name="Google Shape;401;g1018c095b1e_0_222"/>
            <p:cNvSpPr/>
            <p:nvPr/>
          </p:nvSpPr>
          <p:spPr>
            <a:xfrm>
              <a:off x="5299750" y="4916183"/>
              <a:ext cx="4489800" cy="1130100"/>
            </a:xfrm>
            <a:prstGeom prst="parallelogram">
              <a:avLst>
                <a:gd name="adj" fmla="val 102273"/>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Lowest cost of debt at 4% in industry with higher EBITDA margins coming from international expansion</a:t>
              </a:r>
              <a:endParaRPr sz="1600" b="0" i="0" u="none" strike="noStrike" cap="none">
                <a:solidFill>
                  <a:schemeClr val="dk1"/>
                </a:solidFill>
                <a:latin typeface="Garamond"/>
                <a:ea typeface="Garamond"/>
                <a:cs typeface="Garamond"/>
                <a:sym typeface="Garamond"/>
              </a:endParaRPr>
            </a:p>
          </p:txBody>
        </p:sp>
        <p:sp>
          <p:nvSpPr>
            <p:cNvPr id="402" name="Google Shape;402;g1018c095b1e_0_222"/>
            <p:cNvSpPr/>
            <p:nvPr/>
          </p:nvSpPr>
          <p:spPr>
            <a:xfrm>
              <a:off x="631002" y="1512865"/>
              <a:ext cx="4309681" cy="1083812"/>
            </a:xfrm>
            <a:prstGeom prst="parallelogram">
              <a:avLst>
                <a:gd name="adj" fmla="val 102273"/>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dirty="0">
                  <a:solidFill>
                    <a:schemeClr val="lt1"/>
                  </a:solidFill>
                  <a:latin typeface="Garamond"/>
                  <a:ea typeface="Garamond"/>
                  <a:cs typeface="Garamond"/>
                  <a:sym typeface="Garamond"/>
                </a:rPr>
                <a:t>Rising </a:t>
              </a:r>
              <a:r>
                <a:rPr lang="en-US" sz="2000" dirty="0">
                  <a:solidFill>
                    <a:schemeClr val="lt1"/>
                  </a:solidFill>
                  <a:latin typeface="Garamond"/>
                  <a:ea typeface="Garamond"/>
                  <a:cs typeface="Garamond"/>
                  <a:sym typeface="Garamond"/>
                </a:rPr>
                <a:t>I</a:t>
              </a:r>
              <a:r>
                <a:rPr lang="en-US" sz="2000" b="0" i="0" u="none" strike="noStrike" cap="none" dirty="0">
                  <a:solidFill>
                    <a:schemeClr val="lt1"/>
                  </a:solidFill>
                  <a:latin typeface="Garamond"/>
                  <a:ea typeface="Garamond"/>
                  <a:cs typeface="Garamond"/>
                  <a:sym typeface="Garamond"/>
                </a:rPr>
                <a:t>nterest Rates &amp; Inflation</a:t>
              </a:r>
              <a:endParaRPr sz="2000" b="0" i="0" u="none" strike="noStrike" cap="none" dirty="0">
                <a:solidFill>
                  <a:schemeClr val="lt1"/>
                </a:solidFill>
                <a:latin typeface="Garamond"/>
                <a:ea typeface="Garamond"/>
                <a:cs typeface="Garamond"/>
                <a:sym typeface="Garamond"/>
              </a:endParaRPr>
            </a:p>
          </p:txBody>
        </p:sp>
        <p:sp>
          <p:nvSpPr>
            <p:cNvPr id="403" name="Google Shape;403;g1018c095b1e_0_222"/>
            <p:cNvSpPr/>
            <p:nvPr/>
          </p:nvSpPr>
          <p:spPr>
            <a:xfrm>
              <a:off x="631002" y="3214954"/>
              <a:ext cx="4358100" cy="1130100"/>
            </a:xfrm>
            <a:prstGeom prst="parallelogram">
              <a:avLst>
                <a:gd name="adj" fmla="val 102273"/>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Garamond"/>
                  <a:ea typeface="Garamond"/>
                  <a:cs typeface="Garamond"/>
                  <a:sym typeface="Garamond"/>
                </a:rPr>
                <a:t>Limited Growth Opportunities in the United States </a:t>
              </a:r>
              <a:endParaRPr sz="2000" b="0" i="0" u="none" strike="noStrike" cap="none" dirty="0">
                <a:solidFill>
                  <a:schemeClr val="lt1"/>
                </a:solidFill>
                <a:latin typeface="Garamond"/>
                <a:ea typeface="Garamond"/>
                <a:cs typeface="Garamond"/>
                <a:sym typeface="Garamond"/>
              </a:endParaRPr>
            </a:p>
          </p:txBody>
        </p:sp>
        <p:sp>
          <p:nvSpPr>
            <p:cNvPr id="404" name="Google Shape;404;g1018c095b1e_0_222"/>
            <p:cNvSpPr/>
            <p:nvPr/>
          </p:nvSpPr>
          <p:spPr>
            <a:xfrm>
              <a:off x="631002" y="4916183"/>
              <a:ext cx="4358100" cy="1130100"/>
            </a:xfrm>
            <a:prstGeom prst="parallelogram">
              <a:avLst>
                <a:gd name="adj" fmla="val 102273"/>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Garamond"/>
                  <a:ea typeface="Garamond"/>
                  <a:cs typeface="Garamond"/>
                  <a:sym typeface="Garamond"/>
                </a:rPr>
                <a:t>Leverage Concerns After Recent Acquisitions </a:t>
              </a:r>
              <a:endParaRPr sz="2000" b="0" i="0" u="none" strike="noStrike" cap="none" dirty="0">
                <a:solidFill>
                  <a:schemeClr val="lt1"/>
                </a:solidFill>
                <a:latin typeface="Garamond"/>
                <a:ea typeface="Garamond"/>
                <a:cs typeface="Garamond"/>
                <a:sym typeface="Garamond"/>
              </a:endParaRPr>
            </a:p>
          </p:txBody>
        </p:sp>
        <p:sp>
          <p:nvSpPr>
            <p:cNvPr id="405" name="Google Shape;405;g1018c095b1e_0_222"/>
            <p:cNvSpPr/>
            <p:nvPr/>
          </p:nvSpPr>
          <p:spPr>
            <a:xfrm>
              <a:off x="5299750" y="3214524"/>
              <a:ext cx="4489954" cy="1130100"/>
            </a:xfrm>
            <a:prstGeom prst="parallelogram">
              <a:avLst>
                <a:gd name="adj" fmla="val 102273"/>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chemeClr val="dk1"/>
                  </a:solidFill>
                  <a:latin typeface="Garamond"/>
                  <a:ea typeface="Garamond"/>
                  <a:cs typeface="Garamond"/>
                  <a:sym typeface="Garamond"/>
                </a:rPr>
                <a:t>Largest international exposure; heavy expansion into Asia, European, and South American markets </a:t>
              </a:r>
              <a:endParaRPr sz="1600" b="0" i="0" u="none" strike="noStrike" cap="none">
                <a:solidFill>
                  <a:schemeClr val="dk1"/>
                </a:solidFill>
                <a:latin typeface="Garamond"/>
                <a:ea typeface="Garamond"/>
                <a:cs typeface="Garamond"/>
                <a:sym typeface="Garamond"/>
              </a:endParaRPr>
            </a:p>
          </p:txBody>
        </p:sp>
        <p:sp>
          <p:nvSpPr>
            <p:cNvPr id="406" name="Google Shape;406;g1018c095b1e_0_222"/>
            <p:cNvSpPr/>
            <p:nvPr/>
          </p:nvSpPr>
          <p:spPr>
            <a:xfrm>
              <a:off x="5431603" y="1512865"/>
              <a:ext cx="4358100" cy="1130100"/>
            </a:xfrm>
            <a:prstGeom prst="parallelogram">
              <a:avLst>
                <a:gd name="adj" fmla="val 102273"/>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dirty="0">
                  <a:solidFill>
                    <a:schemeClr val="dk1"/>
                  </a:solidFill>
                  <a:latin typeface="Garamond"/>
                  <a:ea typeface="Garamond"/>
                  <a:cs typeface="Garamond"/>
                  <a:sym typeface="Garamond"/>
                </a:rPr>
                <a:t>Long term contracts established with built-in rent escalations create a consistent revenue stream</a:t>
              </a:r>
              <a:endParaRPr sz="1600" b="0" i="0" u="none" strike="noStrike" cap="none" dirty="0">
                <a:solidFill>
                  <a:schemeClr val="dk1"/>
                </a:solidFill>
                <a:latin typeface="Garamond"/>
                <a:ea typeface="Garamond"/>
                <a:cs typeface="Garamond"/>
                <a:sym typeface="Garamond"/>
              </a:endParaRPr>
            </a:p>
          </p:txBody>
        </p:sp>
      </p:grpSp>
      <p:sp>
        <p:nvSpPr>
          <p:cNvPr id="407" name="Google Shape;407;g1018c095b1e_0_222"/>
          <p:cNvSpPr txBox="1">
            <a:spLocks noGrp="1"/>
          </p:cNvSpPr>
          <p:nvPr>
            <p:ph type="title"/>
          </p:nvPr>
        </p:nvSpPr>
        <p:spPr>
          <a:xfrm>
            <a:off x="838200" y="361103"/>
            <a:ext cx="10515600" cy="772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aramond"/>
              <a:buNone/>
            </a:pPr>
            <a:r>
              <a:rPr lang="en-US" sz="4400"/>
              <a:t>Risks and Mitigants</a:t>
            </a:r>
            <a:endParaRPr sz="4400"/>
          </a:p>
        </p:txBody>
      </p:sp>
      <p:sp>
        <p:nvSpPr>
          <p:cNvPr id="408" name="Google Shape;408;g1018c095b1e_0_222"/>
          <p:cNvSpPr txBox="1"/>
          <p:nvPr/>
        </p:nvSpPr>
        <p:spPr>
          <a:xfrm>
            <a:off x="2088753" y="1228380"/>
            <a:ext cx="3698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Garamond"/>
                <a:ea typeface="Garamond"/>
                <a:cs typeface="Garamond"/>
                <a:sym typeface="Garamond"/>
              </a:rPr>
              <a:t>Risks</a:t>
            </a:r>
            <a:endParaRPr sz="1400" b="0" i="0" u="none" strike="noStrike" cap="none">
              <a:solidFill>
                <a:srgbClr val="000000"/>
              </a:solidFill>
              <a:latin typeface="Arial"/>
              <a:ea typeface="Arial"/>
              <a:cs typeface="Arial"/>
              <a:sym typeface="Arial"/>
            </a:endParaRPr>
          </a:p>
        </p:txBody>
      </p:sp>
      <p:sp>
        <p:nvSpPr>
          <p:cNvPr id="409" name="Google Shape;409;g1018c095b1e_0_222"/>
          <p:cNvSpPr txBox="1"/>
          <p:nvPr/>
        </p:nvSpPr>
        <p:spPr>
          <a:xfrm>
            <a:off x="6833702" y="1240811"/>
            <a:ext cx="3698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Garamond"/>
                <a:ea typeface="Garamond"/>
                <a:cs typeface="Garamond"/>
                <a:sym typeface="Garamond"/>
              </a:rPr>
              <a:t>Mitigants </a:t>
            </a:r>
            <a:endParaRPr sz="1400" b="0" i="0" u="none" strike="noStrike" cap="none">
              <a:solidFill>
                <a:srgbClr val="000000"/>
              </a:solidFill>
              <a:latin typeface="Arial"/>
              <a:ea typeface="Arial"/>
              <a:cs typeface="Arial"/>
              <a:sym typeface="Arial"/>
            </a:endParaRPr>
          </a:p>
        </p:txBody>
      </p:sp>
      <p:cxnSp>
        <p:nvCxnSpPr>
          <p:cNvPr id="410" name="Google Shape;410;g1018c095b1e_0_22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412" name="Google Shape;412;g1018c095b1e_0_222"/>
          <p:cNvSpPr txBox="1"/>
          <p:nvPr/>
        </p:nvSpPr>
        <p:spPr>
          <a:xfrm>
            <a:off x="11794732" y="6471769"/>
            <a:ext cx="3545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10</a:t>
            </a:r>
            <a:endParaRPr/>
          </a:p>
        </p:txBody>
      </p:sp>
      <p:sp>
        <p:nvSpPr>
          <p:cNvPr id="15" name="Google Shape;243;p31">
            <a:extLst>
              <a:ext uri="{FF2B5EF4-FFF2-40B4-BE49-F238E27FC236}">
                <a16:creationId xmlns:a16="http://schemas.microsoft.com/office/drawing/2014/main" id="{7BF76156-5A65-474B-BF45-D5476385D835}"/>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a:t>
            </a:r>
            <a:r>
              <a:rPr lang="en-US" sz="1400" i="0" u="none" strike="noStrike" cap="none" dirty="0" err="1">
                <a:solidFill>
                  <a:srgbClr val="000000"/>
                </a:solidFill>
                <a:latin typeface="Garamond"/>
                <a:ea typeface="Garamond"/>
                <a:cs typeface="Garamond"/>
                <a:sym typeface="Garamond"/>
              </a:rPr>
              <a:t>Catalysts</a:t>
            </a:r>
            <a:r>
              <a:rPr lang="en-US" sz="1400" b="1" i="0" u="none" strike="noStrike" cap="none" dirty="0" err="1">
                <a:solidFill>
                  <a:srgbClr val="000000"/>
                </a:solidFill>
                <a:latin typeface="Garamond"/>
                <a:ea typeface="Garamond"/>
                <a:cs typeface="Garamond"/>
                <a:sym typeface="Garamond"/>
              </a:rPr>
              <a:t>|</a:t>
            </a:r>
            <a:r>
              <a:rPr lang="en-US" sz="1400" b="0" i="0" u="none" strike="noStrike" cap="none" dirty="0" err="1">
                <a:solidFill>
                  <a:srgbClr val="000000"/>
                </a:solidFill>
                <a:latin typeface="Garamond"/>
                <a:ea typeface="Garamond"/>
                <a:cs typeface="Garamond"/>
                <a:sym typeface="Garamond"/>
              </a:rPr>
              <a:t>Valuation</a:t>
            </a:r>
            <a:r>
              <a:rPr lang="en-US" sz="1400" i="0" u="none" strike="noStrike" cap="none" dirty="0">
                <a:solidFill>
                  <a:srgbClr val="000000"/>
                </a:solidFill>
                <a:latin typeface="Garamond"/>
                <a:ea typeface="Garamond"/>
                <a:cs typeface="Garamond"/>
                <a:sym typeface="Garamond"/>
              </a:rPr>
              <a:t>| </a:t>
            </a:r>
            <a:r>
              <a:rPr lang="en-US" sz="1400" b="1" i="0" u="none" strike="noStrike" cap="none" dirty="0">
                <a:solidFill>
                  <a:srgbClr val="000000"/>
                </a:solidFill>
                <a:latin typeface="Garamond"/>
                <a:ea typeface="Garamond"/>
                <a:cs typeface="Garamond"/>
                <a:sym typeface="Garamond"/>
              </a:rPr>
              <a:t>Risks and Mitigants</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
          <p:cNvSpPr txBox="1">
            <a:spLocks noGrp="1"/>
          </p:cNvSpPr>
          <p:nvPr>
            <p:ph type="title"/>
          </p:nvPr>
        </p:nvSpPr>
        <p:spPr>
          <a:xfrm>
            <a:off x="3563298" y="4291446"/>
            <a:ext cx="5065404"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Garamond"/>
              <a:buNone/>
            </a:pPr>
            <a:r>
              <a:rPr lang="en-US" sz="3200">
                <a:latin typeface="Garamond"/>
                <a:ea typeface="Garamond"/>
                <a:cs typeface="Garamond"/>
                <a:sym typeface="Garamond"/>
              </a:rPr>
              <a:t>Thank You!</a:t>
            </a:r>
            <a:br>
              <a:rPr lang="en-US" sz="3200">
                <a:latin typeface="Garamond"/>
                <a:ea typeface="Garamond"/>
                <a:cs typeface="Garamond"/>
                <a:sym typeface="Garamond"/>
              </a:rPr>
            </a:br>
            <a:r>
              <a:rPr lang="en-US" sz="3200">
                <a:latin typeface="Garamond"/>
                <a:ea typeface="Garamond"/>
                <a:cs typeface="Garamond"/>
                <a:sym typeface="Garamond"/>
              </a:rPr>
              <a:t>Questions?</a:t>
            </a:r>
            <a:endParaRPr sz="3200"/>
          </a:p>
        </p:txBody>
      </p:sp>
      <p:sp>
        <p:nvSpPr>
          <p:cNvPr id="418" name="Google Shape;418;p3"/>
          <p:cNvSpPr txBox="1"/>
          <p:nvPr/>
        </p:nvSpPr>
        <p:spPr>
          <a:xfrm>
            <a:off x="2221329" y="3136632"/>
            <a:ext cx="810892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Garamond"/>
                <a:ea typeface="Garamond"/>
                <a:cs typeface="Garamond"/>
                <a:sym typeface="Garamond"/>
              </a:rPr>
              <a:t>BUY: </a:t>
            </a:r>
            <a:r>
              <a:rPr lang="en-US" sz="3200" dirty="0">
                <a:solidFill>
                  <a:schemeClr val="dk1"/>
                </a:solidFill>
                <a:latin typeface="Garamond"/>
                <a:ea typeface="Garamond"/>
                <a:cs typeface="Garamond"/>
                <a:sym typeface="Garamond"/>
              </a:rPr>
              <a:t>$AMT</a:t>
            </a:r>
            <a:r>
              <a:rPr lang="en-US" sz="3200" b="0" i="0" u="none" strike="noStrike" cap="none" dirty="0">
                <a:solidFill>
                  <a:schemeClr val="dk1"/>
                </a:solidFill>
                <a:latin typeface="Garamond"/>
                <a:ea typeface="Garamond"/>
                <a:cs typeface="Garamond"/>
                <a:sym typeface="Garamond"/>
              </a:rPr>
              <a:t>| Price Target: $</a:t>
            </a:r>
            <a:r>
              <a:rPr lang="en-US" sz="3200" dirty="0">
                <a:solidFill>
                  <a:schemeClr val="dk1"/>
                </a:solidFill>
                <a:latin typeface="Garamond"/>
                <a:ea typeface="Garamond"/>
                <a:cs typeface="Garamond"/>
                <a:sym typeface="Garamond"/>
              </a:rPr>
              <a:t>330</a:t>
            </a:r>
            <a:r>
              <a:rPr lang="en-US" sz="3200" b="0" i="0" u="none" strike="noStrike" cap="none" dirty="0">
                <a:solidFill>
                  <a:schemeClr val="dk1"/>
                </a:solidFill>
                <a:latin typeface="Garamond"/>
                <a:ea typeface="Garamond"/>
                <a:cs typeface="Garamond"/>
                <a:sym typeface="Garamond"/>
              </a:rPr>
              <a:t> | Upside </a:t>
            </a:r>
            <a:r>
              <a:rPr lang="en-US" sz="3200" dirty="0">
                <a:solidFill>
                  <a:schemeClr val="dk1"/>
                </a:solidFill>
                <a:latin typeface="Garamond"/>
                <a:ea typeface="Garamond"/>
                <a:cs typeface="Garamond"/>
                <a:sym typeface="Garamond"/>
              </a:rPr>
              <a:t>21</a:t>
            </a:r>
            <a:r>
              <a:rPr lang="en-US" sz="3200" b="0" i="0" u="none" strike="noStrike" cap="none" dirty="0">
                <a:solidFill>
                  <a:schemeClr val="dk1"/>
                </a:solidFill>
                <a:latin typeface="Garamond"/>
                <a:ea typeface="Garamond"/>
                <a:cs typeface="Garamond"/>
                <a:sym typeface="Garamond"/>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01163cf7fc_0_0"/>
          <p:cNvSpPr txBox="1">
            <a:spLocks noGrp="1"/>
          </p:cNvSpPr>
          <p:nvPr>
            <p:ph type="title"/>
          </p:nvPr>
        </p:nvSpPr>
        <p:spPr>
          <a:xfrm>
            <a:off x="634025" y="-416356"/>
            <a:ext cx="10389300" cy="1500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a:t>Appendix</a:t>
            </a:r>
            <a:endParaRPr/>
          </a:p>
        </p:txBody>
      </p:sp>
      <p:sp>
        <p:nvSpPr>
          <p:cNvPr id="425" name="Google Shape;425;g101163cf7fc_0_0"/>
          <p:cNvSpPr txBox="1"/>
          <p:nvPr/>
        </p:nvSpPr>
        <p:spPr>
          <a:xfrm>
            <a:off x="750700" y="1199375"/>
            <a:ext cx="8802600" cy="49859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A: Environmental Impacts </a:t>
            </a:r>
            <a:endParaRPr sz="26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B: Balance Sheet</a:t>
            </a:r>
            <a:endParaRPr sz="26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C: Income Statement</a:t>
            </a:r>
            <a:endParaRPr sz="26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D: Cash Flow Statement</a:t>
            </a:r>
            <a:endParaRPr sz="26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E: AFFO Calculation</a:t>
            </a:r>
            <a:endParaRPr sz="2600" b="0" i="0" u="none" strike="noStrike" cap="none" dirty="0">
              <a:solidFill>
                <a:srgbClr val="000000"/>
              </a:solidFill>
              <a:latin typeface="Garamond"/>
              <a:ea typeface="Garamond"/>
              <a:cs typeface="Garamond"/>
              <a:sym typeface="Garamond"/>
            </a:endParaRPr>
          </a:p>
          <a:p>
            <a:pPr lvl="0">
              <a:buSzPts val="2600"/>
            </a:pPr>
            <a:r>
              <a:rPr lang="en-US" sz="2600" b="0" i="0" u="none" strike="noStrike" cap="none" dirty="0">
                <a:solidFill>
                  <a:srgbClr val="000000"/>
                </a:solidFill>
                <a:latin typeface="Garamond"/>
                <a:ea typeface="Garamond"/>
                <a:cs typeface="Garamond"/>
                <a:sym typeface="Garamond"/>
              </a:rPr>
              <a:t>Appendix F</a:t>
            </a:r>
            <a:r>
              <a:rPr lang="en-US" sz="2600" dirty="0">
                <a:latin typeface="Garamond"/>
                <a:ea typeface="Garamond"/>
                <a:cs typeface="Garamond"/>
                <a:sym typeface="Garamond"/>
              </a:rPr>
              <a:t>: Revenue Build</a:t>
            </a:r>
            <a:endParaRPr sz="2600" b="0" i="0" u="none" strike="noStrike" cap="none" dirty="0">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G: NWC</a:t>
            </a:r>
          </a:p>
          <a:p>
            <a:pPr marL="0" marR="0" lvl="0" indent="0" algn="l" rtl="0">
              <a:lnSpc>
                <a:spcPct val="100000"/>
              </a:lnSpc>
              <a:spcBef>
                <a:spcPts val="0"/>
              </a:spcBef>
              <a:spcAft>
                <a:spcPts val="0"/>
              </a:spcAft>
              <a:buClr>
                <a:srgbClr val="000000"/>
              </a:buClr>
              <a:buSzPts val="2600"/>
              <a:buFont typeface="Arial"/>
              <a:buNone/>
            </a:pPr>
            <a:r>
              <a:rPr lang="en-US" sz="2600" dirty="0">
                <a:latin typeface="Garamond"/>
                <a:ea typeface="Garamond"/>
                <a:cs typeface="Garamond"/>
                <a:sym typeface="Garamond"/>
              </a:rPr>
              <a:t>Appendix H: Comps</a:t>
            </a: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I: DDM</a:t>
            </a:r>
          </a:p>
          <a:p>
            <a:pPr marL="0" marR="0" lvl="0" indent="0" algn="l" rtl="0">
              <a:lnSpc>
                <a:spcPct val="100000"/>
              </a:lnSpc>
              <a:spcBef>
                <a:spcPts val="0"/>
              </a:spcBef>
              <a:spcAft>
                <a:spcPts val="0"/>
              </a:spcAft>
              <a:buClr>
                <a:srgbClr val="000000"/>
              </a:buClr>
              <a:buSzPts val="2600"/>
              <a:buFont typeface="Arial"/>
              <a:buNone/>
            </a:pPr>
            <a:r>
              <a:rPr lang="en-US" sz="2600" dirty="0">
                <a:latin typeface="Garamond"/>
                <a:ea typeface="Garamond"/>
                <a:cs typeface="Garamond"/>
                <a:sym typeface="Garamond"/>
              </a:rPr>
              <a:t>Appendix J: DCF</a:t>
            </a: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0000"/>
                </a:solidFill>
                <a:latin typeface="Garamond"/>
                <a:ea typeface="Garamond"/>
                <a:cs typeface="Garamond"/>
                <a:sym typeface="Garamond"/>
              </a:rPr>
              <a:t>Appendix K: WACC</a:t>
            </a: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A: Environmental Impacts</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oogle Shape;431;p30">
            <a:extLst>
              <a:ext uri="{FF2B5EF4-FFF2-40B4-BE49-F238E27FC236}">
                <a16:creationId xmlns:a16="http://schemas.microsoft.com/office/drawing/2014/main" id="{70BC68E2-9C22-9E4E-8C0D-1BE694BCD6D2}"/>
              </a:ext>
            </a:extLst>
          </p:cNvPr>
          <p:cNvGrpSpPr/>
          <p:nvPr/>
        </p:nvGrpSpPr>
        <p:grpSpPr>
          <a:xfrm>
            <a:off x="1331590" y="2613580"/>
            <a:ext cx="4572000" cy="2974509"/>
            <a:chOff x="1331590" y="2613580"/>
            <a:chExt cx="4572000" cy="2974509"/>
          </a:xfrm>
        </p:grpSpPr>
        <p:graphicFrame>
          <p:nvGraphicFramePr>
            <p:cNvPr id="34" name="Google Shape;432;p30">
              <a:extLst>
                <a:ext uri="{FF2B5EF4-FFF2-40B4-BE49-F238E27FC236}">
                  <a16:creationId xmlns:a16="http://schemas.microsoft.com/office/drawing/2014/main" id="{DFD4058B-7275-3045-9526-C50A20117CD2}"/>
                </a:ext>
              </a:extLst>
            </p:cNvPr>
            <p:cNvGraphicFramePr/>
            <p:nvPr>
              <p:extLst>
                <p:ext uri="{D42A27DB-BD31-4B8C-83A1-F6EECF244321}">
                  <p14:modId xmlns:p14="http://schemas.microsoft.com/office/powerpoint/2010/main" val="644295194"/>
                </p:ext>
              </p:extLst>
            </p:nvPr>
          </p:nvGraphicFramePr>
          <p:xfrm>
            <a:off x="1331590" y="2613580"/>
            <a:ext cx="4572000" cy="2973289"/>
          </p:xfrm>
          <a:graphic>
            <a:graphicData uri="http://schemas.openxmlformats.org/drawingml/2006/chart">
              <c:chart xmlns:c="http://schemas.openxmlformats.org/drawingml/2006/chart" xmlns:r="http://schemas.openxmlformats.org/officeDocument/2006/relationships" r:id="rId3"/>
            </a:graphicData>
          </a:graphic>
        </p:graphicFrame>
        <p:sp>
          <p:nvSpPr>
            <p:cNvPr id="35" name="Google Shape;433;p30">
              <a:extLst>
                <a:ext uri="{FF2B5EF4-FFF2-40B4-BE49-F238E27FC236}">
                  <a16:creationId xmlns:a16="http://schemas.microsoft.com/office/drawing/2014/main" id="{A0ED5C8B-3434-B543-A0C2-1A36137862E6}"/>
                </a:ext>
              </a:extLst>
            </p:cNvPr>
            <p:cNvSpPr txBox="1"/>
            <p:nvPr/>
          </p:nvSpPr>
          <p:spPr>
            <a:xfrm>
              <a:off x="2048813" y="5279093"/>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2018</a:t>
              </a:r>
              <a:endParaRPr/>
            </a:p>
          </p:txBody>
        </p:sp>
        <p:sp>
          <p:nvSpPr>
            <p:cNvPr id="36" name="Google Shape;434;p30">
              <a:extLst>
                <a:ext uri="{FF2B5EF4-FFF2-40B4-BE49-F238E27FC236}">
                  <a16:creationId xmlns:a16="http://schemas.microsoft.com/office/drawing/2014/main" id="{8AC3A330-CDC0-6847-9B09-25BF2FBD9A35}"/>
                </a:ext>
              </a:extLst>
            </p:cNvPr>
            <p:cNvSpPr txBox="1"/>
            <p:nvPr/>
          </p:nvSpPr>
          <p:spPr>
            <a:xfrm>
              <a:off x="3425912" y="5280312"/>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2019</a:t>
              </a:r>
              <a:endParaRPr/>
            </a:p>
          </p:txBody>
        </p:sp>
        <p:sp>
          <p:nvSpPr>
            <p:cNvPr id="37" name="Google Shape;435;p30">
              <a:extLst>
                <a:ext uri="{FF2B5EF4-FFF2-40B4-BE49-F238E27FC236}">
                  <a16:creationId xmlns:a16="http://schemas.microsoft.com/office/drawing/2014/main" id="{44C450D1-3C29-F746-B542-7E1FB3000BC0}"/>
                </a:ext>
              </a:extLst>
            </p:cNvPr>
            <p:cNvSpPr txBox="1"/>
            <p:nvPr/>
          </p:nvSpPr>
          <p:spPr>
            <a:xfrm>
              <a:off x="4801386" y="5279093"/>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2020</a:t>
              </a:r>
              <a:endParaRPr/>
            </a:p>
          </p:txBody>
        </p:sp>
      </p:grpSp>
      <p:graphicFrame>
        <p:nvGraphicFramePr>
          <p:cNvPr id="38" name="Google Shape;436;p30">
            <a:extLst>
              <a:ext uri="{FF2B5EF4-FFF2-40B4-BE49-F238E27FC236}">
                <a16:creationId xmlns:a16="http://schemas.microsoft.com/office/drawing/2014/main" id="{A23589DE-70C4-5E44-B063-CFC55EB60DB0}"/>
              </a:ext>
            </a:extLst>
          </p:cNvPr>
          <p:cNvGraphicFramePr/>
          <p:nvPr>
            <p:extLst>
              <p:ext uri="{D42A27DB-BD31-4B8C-83A1-F6EECF244321}">
                <p14:modId xmlns:p14="http://schemas.microsoft.com/office/powerpoint/2010/main" val="3660592081"/>
              </p:ext>
            </p:extLst>
          </p:nvPr>
        </p:nvGraphicFramePr>
        <p:xfrm>
          <a:off x="6497370" y="2613581"/>
          <a:ext cx="5006876" cy="2973288"/>
        </p:xfrm>
        <a:graphic>
          <a:graphicData uri="http://schemas.openxmlformats.org/drawingml/2006/chart">
            <c:chart xmlns:c="http://schemas.openxmlformats.org/drawingml/2006/chart" xmlns:r="http://schemas.openxmlformats.org/officeDocument/2006/relationships" r:id="rId4"/>
          </a:graphicData>
        </a:graphic>
      </p:graphicFrame>
      <p:sp>
        <p:nvSpPr>
          <p:cNvPr id="39" name="Google Shape;437;p30">
            <a:extLst>
              <a:ext uri="{FF2B5EF4-FFF2-40B4-BE49-F238E27FC236}">
                <a16:creationId xmlns:a16="http://schemas.microsoft.com/office/drawing/2014/main" id="{AD19DF66-541B-304C-B959-0B1E3A21FC6D}"/>
              </a:ext>
            </a:extLst>
          </p:cNvPr>
          <p:cNvSpPr txBox="1"/>
          <p:nvPr/>
        </p:nvSpPr>
        <p:spPr>
          <a:xfrm>
            <a:off x="7324783" y="5297512"/>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2018</a:t>
            </a:r>
            <a:endParaRPr/>
          </a:p>
        </p:txBody>
      </p:sp>
      <p:sp>
        <p:nvSpPr>
          <p:cNvPr id="40" name="Google Shape;438;p30">
            <a:extLst>
              <a:ext uri="{FF2B5EF4-FFF2-40B4-BE49-F238E27FC236}">
                <a16:creationId xmlns:a16="http://schemas.microsoft.com/office/drawing/2014/main" id="{45C9316C-D192-1D41-A943-566BEFE11BEF}"/>
              </a:ext>
            </a:extLst>
          </p:cNvPr>
          <p:cNvSpPr txBox="1"/>
          <p:nvPr/>
        </p:nvSpPr>
        <p:spPr>
          <a:xfrm>
            <a:off x="8836274" y="5297512"/>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2019</a:t>
            </a:r>
            <a:endParaRPr/>
          </a:p>
        </p:txBody>
      </p:sp>
      <p:sp>
        <p:nvSpPr>
          <p:cNvPr id="41" name="Google Shape;439;p30">
            <a:extLst>
              <a:ext uri="{FF2B5EF4-FFF2-40B4-BE49-F238E27FC236}">
                <a16:creationId xmlns:a16="http://schemas.microsoft.com/office/drawing/2014/main" id="{DCE5936A-4C57-F446-B2F5-9BEAE2D747AE}"/>
              </a:ext>
            </a:extLst>
          </p:cNvPr>
          <p:cNvSpPr txBox="1"/>
          <p:nvPr/>
        </p:nvSpPr>
        <p:spPr>
          <a:xfrm>
            <a:off x="10347766" y="5279093"/>
            <a:ext cx="6598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Garamond"/>
                <a:ea typeface="Garamond"/>
                <a:cs typeface="Garamond"/>
                <a:sym typeface="Garamond"/>
              </a:rPr>
              <a:t>2020</a:t>
            </a:r>
            <a:endParaRPr dirty="0"/>
          </a:p>
        </p:txBody>
      </p:sp>
    </p:spTree>
    <p:extLst>
      <p:ext uri="{BB962C8B-B14F-4D97-AF65-F5344CB8AC3E}">
        <p14:creationId xmlns:p14="http://schemas.microsoft.com/office/powerpoint/2010/main" val="76520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351266"/>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B: Balance Sheet</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95F8450A-4416-494D-8CD7-A48D40F14AB9}"/>
              </a:ext>
            </a:extLst>
          </p:cNvPr>
          <p:cNvPicPr>
            <a:picLocks noChangeAspect="1"/>
          </p:cNvPicPr>
          <p:nvPr/>
        </p:nvPicPr>
        <p:blipFill>
          <a:blip r:embed="rId3"/>
          <a:stretch>
            <a:fillRect/>
          </a:stretch>
        </p:blipFill>
        <p:spPr>
          <a:xfrm>
            <a:off x="1804086" y="1470834"/>
            <a:ext cx="9047892" cy="5308712"/>
          </a:xfrm>
          <a:prstGeom prst="rect">
            <a:avLst/>
          </a:prstGeom>
        </p:spPr>
      </p:pic>
    </p:spTree>
    <p:extLst>
      <p:ext uri="{BB962C8B-B14F-4D97-AF65-F5344CB8AC3E}">
        <p14:creationId xmlns:p14="http://schemas.microsoft.com/office/powerpoint/2010/main" val="52990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C: Income Statement</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581664"/>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2081692E-8DDB-BB4D-A6F5-CBB27CF3EE37}"/>
              </a:ext>
            </a:extLst>
          </p:cNvPr>
          <p:cNvPicPr>
            <a:picLocks noChangeAspect="1"/>
          </p:cNvPicPr>
          <p:nvPr/>
        </p:nvPicPr>
        <p:blipFill>
          <a:blip r:embed="rId3"/>
          <a:stretch>
            <a:fillRect/>
          </a:stretch>
        </p:blipFill>
        <p:spPr>
          <a:xfrm>
            <a:off x="720482" y="1581664"/>
            <a:ext cx="11209063" cy="4157460"/>
          </a:xfrm>
          <a:prstGeom prst="rect">
            <a:avLst/>
          </a:prstGeom>
        </p:spPr>
      </p:pic>
    </p:spTree>
    <p:extLst>
      <p:ext uri="{BB962C8B-B14F-4D97-AF65-F5344CB8AC3E}">
        <p14:creationId xmlns:p14="http://schemas.microsoft.com/office/powerpoint/2010/main" val="16801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D: Cash Flow Statement</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58166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 Excel&#10;&#10;Description automatically generated">
            <a:extLst>
              <a:ext uri="{FF2B5EF4-FFF2-40B4-BE49-F238E27FC236}">
                <a16:creationId xmlns:a16="http://schemas.microsoft.com/office/drawing/2014/main" id="{759A7661-B77B-164A-BB6B-D259704FAFF6}"/>
              </a:ext>
            </a:extLst>
          </p:cNvPr>
          <p:cNvPicPr>
            <a:picLocks noChangeAspect="1"/>
          </p:cNvPicPr>
          <p:nvPr/>
        </p:nvPicPr>
        <p:blipFill>
          <a:blip r:embed="rId3"/>
          <a:stretch>
            <a:fillRect/>
          </a:stretch>
        </p:blipFill>
        <p:spPr>
          <a:xfrm>
            <a:off x="1943506" y="1331865"/>
            <a:ext cx="7512506" cy="2648533"/>
          </a:xfrm>
          <a:prstGeom prst="rect">
            <a:avLst/>
          </a:prstGeom>
        </p:spPr>
      </p:pic>
      <p:pic>
        <p:nvPicPr>
          <p:cNvPr id="5" name="Picture 4" descr="Table&#10;&#10;Description automatically generated">
            <a:extLst>
              <a:ext uri="{FF2B5EF4-FFF2-40B4-BE49-F238E27FC236}">
                <a16:creationId xmlns:a16="http://schemas.microsoft.com/office/drawing/2014/main" id="{5C1245EF-9C11-AF4F-92C2-21F09829DB99}"/>
              </a:ext>
            </a:extLst>
          </p:cNvPr>
          <p:cNvPicPr>
            <a:picLocks noChangeAspect="1"/>
          </p:cNvPicPr>
          <p:nvPr/>
        </p:nvPicPr>
        <p:blipFill>
          <a:blip r:embed="rId4"/>
          <a:stretch>
            <a:fillRect/>
          </a:stretch>
        </p:blipFill>
        <p:spPr>
          <a:xfrm>
            <a:off x="1943506" y="4038009"/>
            <a:ext cx="7572974" cy="2819991"/>
          </a:xfrm>
          <a:prstGeom prst="rect">
            <a:avLst/>
          </a:prstGeom>
        </p:spPr>
      </p:pic>
    </p:spTree>
    <p:extLst>
      <p:ext uri="{BB962C8B-B14F-4D97-AF65-F5344CB8AC3E}">
        <p14:creationId xmlns:p14="http://schemas.microsoft.com/office/powerpoint/2010/main" val="350203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E: AFFO Calculation</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581664"/>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table&#10;&#10;Description automatically generated">
            <a:extLst>
              <a:ext uri="{FF2B5EF4-FFF2-40B4-BE49-F238E27FC236}">
                <a16:creationId xmlns:a16="http://schemas.microsoft.com/office/drawing/2014/main" id="{078FD2B9-119D-B444-AD38-0D195DEE7887}"/>
              </a:ext>
            </a:extLst>
          </p:cNvPr>
          <p:cNvPicPr>
            <a:picLocks noChangeAspect="1"/>
          </p:cNvPicPr>
          <p:nvPr/>
        </p:nvPicPr>
        <p:blipFill>
          <a:blip r:embed="rId3"/>
          <a:stretch>
            <a:fillRect/>
          </a:stretch>
        </p:blipFill>
        <p:spPr>
          <a:xfrm>
            <a:off x="659758" y="1581664"/>
            <a:ext cx="11404600" cy="3886200"/>
          </a:xfrm>
          <a:prstGeom prst="rect">
            <a:avLst/>
          </a:prstGeom>
        </p:spPr>
      </p:pic>
    </p:spTree>
    <p:extLst>
      <p:ext uri="{BB962C8B-B14F-4D97-AF65-F5344CB8AC3E}">
        <p14:creationId xmlns:p14="http://schemas.microsoft.com/office/powerpoint/2010/main" val="123460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F: Revenue Build</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A8C009B4-3BFD-0242-855B-559C7ECEE18D}"/>
              </a:ext>
            </a:extLst>
          </p:cNvPr>
          <p:cNvPicPr>
            <a:picLocks noChangeAspect="1"/>
          </p:cNvPicPr>
          <p:nvPr/>
        </p:nvPicPr>
        <p:blipFill>
          <a:blip r:embed="rId3"/>
          <a:stretch>
            <a:fillRect/>
          </a:stretch>
        </p:blipFill>
        <p:spPr>
          <a:xfrm>
            <a:off x="771383" y="2184348"/>
            <a:ext cx="11158162" cy="3212198"/>
          </a:xfrm>
          <a:prstGeom prst="rect">
            <a:avLst/>
          </a:prstGeom>
        </p:spPr>
      </p:pic>
    </p:spTree>
    <p:extLst>
      <p:ext uri="{BB962C8B-B14F-4D97-AF65-F5344CB8AC3E}">
        <p14:creationId xmlns:p14="http://schemas.microsoft.com/office/powerpoint/2010/main" val="158959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G: NWC</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 Excel&#10;&#10;Description automatically generated">
            <a:extLst>
              <a:ext uri="{FF2B5EF4-FFF2-40B4-BE49-F238E27FC236}">
                <a16:creationId xmlns:a16="http://schemas.microsoft.com/office/drawing/2014/main" id="{98782A94-CA7D-5743-8613-4D34C5525039}"/>
              </a:ext>
            </a:extLst>
          </p:cNvPr>
          <p:cNvPicPr>
            <a:picLocks noChangeAspect="1"/>
          </p:cNvPicPr>
          <p:nvPr/>
        </p:nvPicPr>
        <p:blipFill>
          <a:blip r:embed="rId3"/>
          <a:stretch>
            <a:fillRect/>
          </a:stretch>
        </p:blipFill>
        <p:spPr>
          <a:xfrm>
            <a:off x="2317063" y="1409432"/>
            <a:ext cx="7557873" cy="5337366"/>
          </a:xfrm>
          <a:prstGeom prst="rect">
            <a:avLst/>
          </a:prstGeom>
        </p:spPr>
      </p:pic>
    </p:spTree>
    <p:extLst>
      <p:ext uri="{BB962C8B-B14F-4D97-AF65-F5344CB8AC3E}">
        <p14:creationId xmlns:p14="http://schemas.microsoft.com/office/powerpoint/2010/main" val="227143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Garamond"/>
              <a:buNone/>
            </a:pPr>
            <a:r>
              <a:rPr lang="en-US" sz="6000" b="0" i="0" u="none" strike="noStrike" cap="none">
                <a:solidFill>
                  <a:schemeClr val="dk1"/>
                </a:solidFill>
                <a:latin typeface="Garamond"/>
                <a:ea typeface="Garamond"/>
                <a:cs typeface="Garamond"/>
                <a:sym typeface="Garamond"/>
              </a:rPr>
              <a:t>Agenda</a:t>
            </a:r>
            <a:endParaRPr sz="1400" b="0" i="0" u="none" strike="noStrike" cap="none">
              <a:solidFill>
                <a:srgbClr val="000000"/>
              </a:solidFill>
              <a:latin typeface="Arial"/>
              <a:ea typeface="Arial"/>
              <a:cs typeface="Arial"/>
              <a:sym typeface="Arial"/>
            </a:endParaRPr>
          </a:p>
        </p:txBody>
      </p:sp>
      <p:grpSp>
        <p:nvGrpSpPr>
          <p:cNvPr id="207" name="Google Shape;207;p24"/>
          <p:cNvGrpSpPr/>
          <p:nvPr/>
        </p:nvGrpSpPr>
        <p:grpSpPr>
          <a:xfrm>
            <a:off x="988876" y="1477764"/>
            <a:ext cx="477747" cy="534257"/>
            <a:chOff x="994880" y="1611328"/>
            <a:chExt cx="477747" cy="534257"/>
          </a:xfrm>
        </p:grpSpPr>
        <p:sp>
          <p:nvSpPr>
            <p:cNvPr id="208" name="Google Shape;208;p24"/>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9" name="Google Shape;209;p24"/>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10" name="Google Shape;210;p24"/>
          <p:cNvGrpSpPr/>
          <p:nvPr/>
        </p:nvGrpSpPr>
        <p:grpSpPr>
          <a:xfrm>
            <a:off x="988876" y="2310610"/>
            <a:ext cx="477747" cy="534257"/>
            <a:chOff x="994880" y="1611328"/>
            <a:chExt cx="477747" cy="534257"/>
          </a:xfrm>
        </p:grpSpPr>
        <p:sp>
          <p:nvSpPr>
            <p:cNvPr id="211" name="Google Shape;211;p24"/>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2" name="Google Shape;212;p24"/>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13" name="Google Shape;213;p24"/>
          <p:cNvGrpSpPr/>
          <p:nvPr/>
        </p:nvGrpSpPr>
        <p:grpSpPr>
          <a:xfrm>
            <a:off x="965760" y="3224379"/>
            <a:ext cx="477747" cy="534257"/>
            <a:chOff x="994880" y="1611328"/>
            <a:chExt cx="477747" cy="534257"/>
          </a:xfrm>
        </p:grpSpPr>
        <p:sp>
          <p:nvSpPr>
            <p:cNvPr id="214" name="Google Shape;214;p24"/>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5" name="Google Shape;215;p24"/>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16" name="Google Shape;216;p24"/>
          <p:cNvGrpSpPr/>
          <p:nvPr/>
        </p:nvGrpSpPr>
        <p:grpSpPr>
          <a:xfrm>
            <a:off x="965760" y="4138148"/>
            <a:ext cx="477747" cy="534257"/>
            <a:chOff x="994880" y="1611328"/>
            <a:chExt cx="477747" cy="534257"/>
          </a:xfrm>
        </p:grpSpPr>
        <p:sp>
          <p:nvSpPr>
            <p:cNvPr id="217" name="Google Shape;217;p24"/>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8" name="Google Shape;218;p24"/>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19" name="Google Shape;219;p24"/>
          <p:cNvGrpSpPr/>
          <p:nvPr/>
        </p:nvGrpSpPr>
        <p:grpSpPr>
          <a:xfrm>
            <a:off x="942643" y="5023743"/>
            <a:ext cx="477747" cy="534257"/>
            <a:chOff x="994880" y="1611328"/>
            <a:chExt cx="477747" cy="534257"/>
          </a:xfrm>
        </p:grpSpPr>
        <p:sp>
          <p:nvSpPr>
            <p:cNvPr id="220" name="Google Shape;220;p24"/>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1" name="Google Shape;221;p24"/>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22" name="Google Shape;222;p24"/>
          <p:cNvSpPr txBox="1"/>
          <p:nvPr/>
        </p:nvSpPr>
        <p:spPr>
          <a:xfrm>
            <a:off x="1806285" y="1501655"/>
            <a:ext cx="345324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latin typeface="Garamond"/>
                <a:sym typeface="Garamond"/>
              </a:rPr>
              <a:t>Company Profile</a:t>
            </a:r>
            <a:endParaRPr sz="1400" b="0" i="0" u="none" strike="noStrike" cap="none" dirty="0">
              <a:solidFill>
                <a:srgbClr val="000000"/>
              </a:solidFill>
              <a:latin typeface="Arial"/>
              <a:ea typeface="Arial"/>
              <a:cs typeface="Arial"/>
              <a:sym typeface="Arial"/>
            </a:endParaRPr>
          </a:p>
        </p:txBody>
      </p:sp>
      <p:sp>
        <p:nvSpPr>
          <p:cNvPr id="223" name="Google Shape;223;p24"/>
          <p:cNvSpPr txBox="1"/>
          <p:nvPr/>
        </p:nvSpPr>
        <p:spPr>
          <a:xfrm>
            <a:off x="1806284" y="5884864"/>
            <a:ext cx="4139816"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Garamond"/>
                <a:ea typeface="Garamond"/>
                <a:cs typeface="Garamond"/>
                <a:sym typeface="Garamond"/>
              </a:rPr>
              <a:t>Risks and Mitigants</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Garamond"/>
              <a:ea typeface="Garamond"/>
              <a:cs typeface="Garamond"/>
              <a:sym typeface="Garamond"/>
            </a:endParaRPr>
          </a:p>
        </p:txBody>
      </p:sp>
      <p:sp>
        <p:nvSpPr>
          <p:cNvPr id="224" name="Google Shape;224;p24"/>
          <p:cNvSpPr txBox="1"/>
          <p:nvPr/>
        </p:nvSpPr>
        <p:spPr>
          <a:xfrm>
            <a:off x="1806284" y="4083127"/>
            <a:ext cx="274319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Garamond"/>
                <a:ea typeface="Garamond"/>
                <a:cs typeface="Garamond"/>
                <a:sym typeface="Garamond"/>
              </a:rPr>
              <a:t>Catalysts</a:t>
            </a:r>
            <a:endParaRPr sz="1400" b="0" i="0" u="none" strike="noStrike" cap="none" dirty="0">
              <a:solidFill>
                <a:srgbClr val="000000"/>
              </a:solidFill>
              <a:latin typeface="Arial"/>
              <a:ea typeface="Arial"/>
              <a:cs typeface="Arial"/>
              <a:sym typeface="Arial"/>
            </a:endParaRPr>
          </a:p>
        </p:txBody>
      </p:sp>
      <p:sp>
        <p:nvSpPr>
          <p:cNvPr id="225" name="Google Shape;225;p24"/>
          <p:cNvSpPr txBox="1"/>
          <p:nvPr/>
        </p:nvSpPr>
        <p:spPr>
          <a:xfrm>
            <a:off x="1806285" y="2310610"/>
            <a:ext cx="34532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Garamond"/>
                <a:ea typeface="Garamond"/>
                <a:cs typeface="Garamond"/>
                <a:sym typeface="Garamond"/>
              </a:rPr>
              <a:t>Industry Analysis</a:t>
            </a:r>
            <a:endParaRPr sz="1400" b="0" i="0" u="none" strike="noStrike" cap="none" dirty="0">
              <a:solidFill>
                <a:srgbClr val="000000"/>
              </a:solidFill>
              <a:latin typeface="Arial"/>
              <a:ea typeface="Arial"/>
              <a:cs typeface="Arial"/>
              <a:sym typeface="Arial"/>
            </a:endParaRPr>
          </a:p>
        </p:txBody>
      </p:sp>
      <p:cxnSp>
        <p:nvCxnSpPr>
          <p:cNvPr id="227" name="Google Shape;227;p24"/>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228" name="Google Shape;228;p24"/>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2</a:t>
            </a:r>
            <a:endParaRPr/>
          </a:p>
        </p:txBody>
      </p:sp>
      <p:grpSp>
        <p:nvGrpSpPr>
          <p:cNvPr id="25" name="Google Shape;219;p24">
            <a:extLst>
              <a:ext uri="{FF2B5EF4-FFF2-40B4-BE49-F238E27FC236}">
                <a16:creationId xmlns:a16="http://schemas.microsoft.com/office/drawing/2014/main" id="{BC01CD39-7DB7-6E4E-9723-1BA269EBA308}"/>
              </a:ext>
            </a:extLst>
          </p:cNvPr>
          <p:cNvGrpSpPr/>
          <p:nvPr/>
        </p:nvGrpSpPr>
        <p:grpSpPr>
          <a:xfrm>
            <a:off x="942613" y="5937512"/>
            <a:ext cx="477747" cy="534257"/>
            <a:chOff x="994880" y="1611328"/>
            <a:chExt cx="477747" cy="534257"/>
          </a:xfrm>
        </p:grpSpPr>
        <p:sp>
          <p:nvSpPr>
            <p:cNvPr id="26" name="Google Shape;220;p24">
              <a:extLst>
                <a:ext uri="{FF2B5EF4-FFF2-40B4-BE49-F238E27FC236}">
                  <a16:creationId xmlns:a16="http://schemas.microsoft.com/office/drawing/2014/main" id="{67B8F98F-33D3-BA4C-8C16-6BAE4E5F5949}"/>
                </a:ext>
              </a:extLst>
            </p:cNvPr>
            <p:cNvSpPr/>
            <p:nvPr/>
          </p:nvSpPr>
          <p:spPr>
            <a:xfrm>
              <a:off x="1256870" y="1611328"/>
              <a:ext cx="215757" cy="534257"/>
            </a:xfrm>
            <a:prstGeom prst="chevron">
              <a:avLst>
                <a:gd name="adj"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 name="Google Shape;221;p24">
              <a:extLst>
                <a:ext uri="{FF2B5EF4-FFF2-40B4-BE49-F238E27FC236}">
                  <a16:creationId xmlns:a16="http://schemas.microsoft.com/office/drawing/2014/main" id="{7E3E8E18-C428-D443-B551-E6F76167E8FA}"/>
                </a:ext>
              </a:extLst>
            </p:cNvPr>
            <p:cNvSpPr/>
            <p:nvPr/>
          </p:nvSpPr>
          <p:spPr>
            <a:xfrm>
              <a:off x="994880" y="1611328"/>
              <a:ext cx="215757" cy="534257"/>
            </a:xfrm>
            <a:prstGeom prst="chevron">
              <a:avLst>
                <a:gd name="adj" fmla="val 50000"/>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8" name="Google Shape;224;p24">
            <a:extLst>
              <a:ext uri="{FF2B5EF4-FFF2-40B4-BE49-F238E27FC236}">
                <a16:creationId xmlns:a16="http://schemas.microsoft.com/office/drawing/2014/main" id="{DB215FE1-4211-2943-9393-49052F540383}"/>
              </a:ext>
            </a:extLst>
          </p:cNvPr>
          <p:cNvSpPr txBox="1"/>
          <p:nvPr/>
        </p:nvSpPr>
        <p:spPr>
          <a:xfrm>
            <a:off x="1806284" y="4998503"/>
            <a:ext cx="274319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a:latin typeface="Garamond"/>
                <a:sym typeface="Garamond"/>
              </a:rPr>
              <a:t>Valuation</a:t>
            </a:r>
            <a:endParaRPr sz="1400" b="0" i="0" u="none" strike="noStrike" cap="none" dirty="0">
              <a:solidFill>
                <a:srgbClr val="000000"/>
              </a:solidFill>
              <a:latin typeface="Arial"/>
              <a:ea typeface="Arial"/>
              <a:cs typeface="Arial"/>
              <a:sym typeface="Arial"/>
            </a:endParaRPr>
          </a:p>
        </p:txBody>
      </p:sp>
      <p:sp>
        <p:nvSpPr>
          <p:cNvPr id="29" name="Google Shape;225;p24">
            <a:extLst>
              <a:ext uri="{FF2B5EF4-FFF2-40B4-BE49-F238E27FC236}">
                <a16:creationId xmlns:a16="http://schemas.microsoft.com/office/drawing/2014/main" id="{BA76381C-0163-FC49-8B53-4B693CAC5953}"/>
              </a:ext>
            </a:extLst>
          </p:cNvPr>
          <p:cNvSpPr txBox="1"/>
          <p:nvPr/>
        </p:nvSpPr>
        <p:spPr>
          <a:xfrm>
            <a:off x="1806284" y="3173901"/>
            <a:ext cx="3453244"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3200"/>
              <a:buNone/>
              <a:defRPr sz="3200">
                <a:latin typeface="Garamond"/>
                <a:ea typeface="Garamond"/>
                <a:cs typeface="Garamond"/>
              </a:defRPr>
            </a:lvl1pPr>
          </a:lstStyle>
          <a:p>
            <a:r>
              <a:rPr lang="en-US" dirty="0"/>
              <a:t>Investment Thesis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H: Comps</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A366FE73-7D8F-D340-B0BF-3498099EF48F}"/>
              </a:ext>
            </a:extLst>
          </p:cNvPr>
          <p:cNvPicPr>
            <a:picLocks noChangeAspect="1"/>
          </p:cNvPicPr>
          <p:nvPr/>
        </p:nvPicPr>
        <p:blipFill>
          <a:blip r:embed="rId3"/>
          <a:stretch>
            <a:fillRect/>
          </a:stretch>
        </p:blipFill>
        <p:spPr>
          <a:xfrm>
            <a:off x="683817" y="1960609"/>
            <a:ext cx="11245728" cy="2936782"/>
          </a:xfrm>
          <a:prstGeom prst="rect">
            <a:avLst/>
          </a:prstGeom>
        </p:spPr>
      </p:pic>
    </p:spTree>
    <p:extLst>
      <p:ext uri="{BB962C8B-B14F-4D97-AF65-F5344CB8AC3E}">
        <p14:creationId xmlns:p14="http://schemas.microsoft.com/office/powerpoint/2010/main" val="375163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I: DDM</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0392D751-C16D-5340-8B92-34FDBF28BD0A}"/>
              </a:ext>
            </a:extLst>
          </p:cNvPr>
          <p:cNvPicPr>
            <a:picLocks noChangeAspect="1"/>
          </p:cNvPicPr>
          <p:nvPr/>
        </p:nvPicPr>
        <p:blipFill>
          <a:blip r:embed="rId3"/>
          <a:stretch>
            <a:fillRect/>
          </a:stretch>
        </p:blipFill>
        <p:spPr>
          <a:xfrm>
            <a:off x="1604294" y="1394302"/>
            <a:ext cx="9251092" cy="5077467"/>
          </a:xfrm>
          <a:prstGeom prst="rect">
            <a:avLst/>
          </a:prstGeom>
        </p:spPr>
      </p:pic>
    </p:spTree>
    <p:extLst>
      <p:ext uri="{BB962C8B-B14F-4D97-AF65-F5344CB8AC3E}">
        <p14:creationId xmlns:p14="http://schemas.microsoft.com/office/powerpoint/2010/main" val="389606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J: DCF</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with medium confidence">
            <a:extLst>
              <a:ext uri="{FF2B5EF4-FFF2-40B4-BE49-F238E27FC236}">
                <a16:creationId xmlns:a16="http://schemas.microsoft.com/office/drawing/2014/main" id="{321C1428-7655-ED42-A4E5-68ADDF1A860F}"/>
              </a:ext>
            </a:extLst>
          </p:cNvPr>
          <p:cNvPicPr>
            <a:picLocks noChangeAspect="1"/>
          </p:cNvPicPr>
          <p:nvPr/>
        </p:nvPicPr>
        <p:blipFill>
          <a:blip r:embed="rId3"/>
          <a:stretch>
            <a:fillRect/>
          </a:stretch>
        </p:blipFill>
        <p:spPr>
          <a:xfrm>
            <a:off x="1272832" y="1655805"/>
            <a:ext cx="10521900" cy="4457272"/>
          </a:xfrm>
          <a:prstGeom prst="rect">
            <a:avLst/>
          </a:prstGeom>
        </p:spPr>
      </p:pic>
    </p:spTree>
    <p:extLst>
      <p:ext uri="{BB962C8B-B14F-4D97-AF65-F5344CB8AC3E}">
        <p14:creationId xmlns:p14="http://schemas.microsoft.com/office/powerpoint/2010/main" val="111721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K: WACC</a:t>
            </a:r>
            <a:endParaRPr dirty="0"/>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9" name="Rectangle 8">
            <a:extLst>
              <a:ext uri="{FF2B5EF4-FFF2-40B4-BE49-F238E27FC236}">
                <a16:creationId xmlns:a16="http://schemas.microsoft.com/office/drawing/2014/main" id="{4E58E67E-D55E-F944-B322-DC76A4BFB2C4}"/>
              </a:ext>
            </a:extLst>
          </p:cNvPr>
          <p:cNvSpPr/>
          <p:nvPr/>
        </p:nvSpPr>
        <p:spPr>
          <a:xfrm>
            <a:off x="831972" y="1655805"/>
            <a:ext cx="10795736" cy="336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a:extLst>
              <a:ext uri="{FF2B5EF4-FFF2-40B4-BE49-F238E27FC236}">
                <a16:creationId xmlns:a16="http://schemas.microsoft.com/office/drawing/2014/main" id="{E4883705-FEE7-8246-B6A5-07915E152EEB}"/>
              </a:ext>
            </a:extLst>
          </p:cNvPr>
          <p:cNvPicPr>
            <a:picLocks noChangeAspect="1"/>
          </p:cNvPicPr>
          <p:nvPr/>
        </p:nvPicPr>
        <p:blipFill>
          <a:blip r:embed="rId3"/>
          <a:stretch>
            <a:fillRect/>
          </a:stretch>
        </p:blipFill>
        <p:spPr>
          <a:xfrm>
            <a:off x="3348681" y="1961926"/>
            <a:ext cx="4744995" cy="4172641"/>
          </a:xfrm>
          <a:prstGeom prst="rect">
            <a:avLst/>
          </a:prstGeom>
        </p:spPr>
      </p:pic>
    </p:spTree>
    <p:extLst>
      <p:ext uri="{BB962C8B-B14F-4D97-AF65-F5344CB8AC3E}">
        <p14:creationId xmlns:p14="http://schemas.microsoft.com/office/powerpoint/2010/main" val="116269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Company Profile</a:t>
            </a:r>
            <a:endParaRPr/>
          </a:p>
        </p:txBody>
      </p:sp>
      <p:sp>
        <p:nvSpPr>
          <p:cNvPr id="289" name="Google Shape;289;p2"/>
          <p:cNvSpPr txBox="1">
            <a:spLocks noGrp="1"/>
          </p:cNvSpPr>
          <p:nvPr>
            <p:ph type="body" idx="1"/>
          </p:nvPr>
        </p:nvSpPr>
        <p:spPr>
          <a:xfrm>
            <a:off x="607163" y="1679741"/>
            <a:ext cx="4926978" cy="2509096"/>
          </a:xfrm>
          <a:prstGeom prst="rect">
            <a:avLst/>
          </a:prstGeom>
          <a:noFill/>
          <a:ln>
            <a:noFill/>
          </a:ln>
        </p:spPr>
        <p:txBody>
          <a:bodyPr spcFirstLastPara="1" wrap="square" lIns="91425" tIns="45700" rIns="91425" bIns="45700" anchor="t" anchorCtr="0">
            <a:normAutofit lnSpcReduction="10000"/>
          </a:bodyPr>
          <a:lstStyle/>
          <a:p>
            <a:pPr marL="514350" lvl="0" indent="-285750">
              <a:buSzPct val="178060"/>
              <a:buFont typeface="Arial"/>
              <a:buChar char="•"/>
            </a:pPr>
            <a:r>
              <a:rPr lang="en-US" sz="1100" dirty="0"/>
              <a:t>A REIT is a company that owns, operates, or finances income-generating real estate</a:t>
            </a:r>
          </a:p>
          <a:p>
            <a:pPr marL="971550" lvl="1" indent="-285750">
              <a:buSzPct val="178060"/>
            </a:pPr>
            <a:r>
              <a:rPr lang="en-US" sz="1100" dirty="0"/>
              <a:t>Modeled after mutual funds, REITs pool the capital of numerous investors, making it possible for individual investors to earn dividends from real estate investments—without having to buy, manage, or finance any properties themselves</a:t>
            </a:r>
          </a:p>
          <a:p>
            <a:pPr marL="514350" lvl="0" indent="-285750" algn="l" rtl="0">
              <a:lnSpc>
                <a:spcPct val="90000"/>
              </a:lnSpc>
              <a:spcBef>
                <a:spcPts val="1000"/>
              </a:spcBef>
              <a:spcAft>
                <a:spcPts val="0"/>
              </a:spcAft>
              <a:buSzPct val="178060"/>
              <a:buFont typeface="Arial"/>
              <a:buChar char="•"/>
            </a:pPr>
            <a:r>
              <a:rPr lang="en-US" sz="1100" dirty="0"/>
              <a:t>American Tower Corporation the largest publicly traded real estate investment trust in the US and a leading owner, operator and developer of multitenant communications real estate</a:t>
            </a:r>
            <a:endParaRPr sz="1100" dirty="0"/>
          </a:p>
          <a:p>
            <a:pPr marL="457200" lvl="0" indent="-228600" algn="l" rtl="0">
              <a:lnSpc>
                <a:spcPct val="90000"/>
              </a:lnSpc>
              <a:spcBef>
                <a:spcPts val="1000"/>
              </a:spcBef>
              <a:spcAft>
                <a:spcPts val="0"/>
              </a:spcAft>
              <a:buSzPct val="178060"/>
              <a:buChar char="•"/>
            </a:pPr>
            <a:r>
              <a:rPr lang="en-US" sz="1100" dirty="0"/>
              <a:t>AMT owns a global portfolio of 181,000 cell towers, including 41,000 sites in the US, 75,000 sites in India and sites scattered across Europe, South and Central America and Africa</a:t>
            </a:r>
            <a:br>
              <a:rPr lang="en-US" dirty="0"/>
            </a:br>
            <a:endParaRPr dirty="0"/>
          </a:p>
        </p:txBody>
      </p:sp>
      <p:sp>
        <p:nvSpPr>
          <p:cNvPr id="290" name="Google Shape;290;p2"/>
          <p:cNvSpPr txBox="1">
            <a:spLocks noGrp="1"/>
          </p:cNvSpPr>
          <p:nvPr>
            <p:ph type="body" idx="4294967295"/>
          </p:nvPr>
        </p:nvSpPr>
        <p:spPr>
          <a:xfrm>
            <a:off x="552448" y="1251676"/>
            <a:ext cx="4638689" cy="474800"/>
          </a:xfrm>
          <a:prstGeom prst="rect">
            <a:avLst/>
          </a:prstGeom>
          <a:noFill/>
          <a:ln>
            <a:noFill/>
          </a:ln>
        </p:spPr>
        <p:txBody>
          <a:bodyPr spcFirstLastPara="1" wrap="square" lIns="91425" tIns="45700" rIns="91425" bIns="45700" anchor="t" anchorCtr="0">
            <a:normAutofit fontScale="85000" lnSpcReduction="20000"/>
          </a:bodyPr>
          <a:lstStyle/>
          <a:p>
            <a:pPr marL="50800" lvl="0" indent="0" algn="l" rtl="0">
              <a:lnSpc>
                <a:spcPct val="90000"/>
              </a:lnSpc>
              <a:spcBef>
                <a:spcPts val="1000"/>
              </a:spcBef>
              <a:spcAft>
                <a:spcPts val="0"/>
              </a:spcAft>
              <a:buSzPct val="117647"/>
              <a:buNone/>
            </a:pPr>
            <a:r>
              <a:rPr lang="en-US"/>
              <a:t>Company Overview</a:t>
            </a:r>
            <a:endParaRPr/>
          </a:p>
        </p:txBody>
      </p:sp>
      <p:sp>
        <p:nvSpPr>
          <p:cNvPr id="291" name="Google Shape;291;p2"/>
          <p:cNvSpPr txBox="1">
            <a:spLocks noGrp="1"/>
          </p:cNvSpPr>
          <p:nvPr>
            <p:ph type="body" idx="6"/>
          </p:nvPr>
        </p:nvSpPr>
        <p:spPr>
          <a:xfrm>
            <a:off x="6433013" y="1204940"/>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7"/>
              <a:buNone/>
            </a:pPr>
            <a:r>
              <a:rPr lang="en-US"/>
              <a:t>Key Information</a:t>
            </a:r>
            <a:endParaRPr/>
          </a:p>
        </p:txBody>
      </p:sp>
      <p:sp>
        <p:nvSpPr>
          <p:cNvPr id="292" name="Google Shape;292;p2"/>
          <p:cNvSpPr txBox="1">
            <a:spLocks noGrp="1"/>
          </p:cNvSpPr>
          <p:nvPr>
            <p:ph type="body" idx="7"/>
          </p:nvPr>
        </p:nvSpPr>
        <p:spPr>
          <a:xfrm>
            <a:off x="552448" y="3651440"/>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7"/>
              <a:buNone/>
            </a:pPr>
            <a:r>
              <a:rPr lang="en-US" dirty="0"/>
              <a:t>Revenue Breakdown By Region</a:t>
            </a:r>
            <a:endParaRPr dirty="0"/>
          </a:p>
        </p:txBody>
      </p:sp>
      <p:sp>
        <p:nvSpPr>
          <p:cNvPr id="293" name="Google Shape;293;p2"/>
          <p:cNvSpPr txBox="1">
            <a:spLocks noGrp="1"/>
          </p:cNvSpPr>
          <p:nvPr>
            <p:ph type="body" idx="8"/>
          </p:nvPr>
        </p:nvSpPr>
        <p:spPr>
          <a:xfrm>
            <a:off x="6433013" y="3623855"/>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7"/>
              <a:buNone/>
            </a:pPr>
            <a:r>
              <a:rPr lang="en-US" dirty="0"/>
              <a:t>$AMT vs $SPY</a:t>
            </a:r>
            <a:endParaRPr dirty="0"/>
          </a:p>
        </p:txBody>
      </p:sp>
      <p:sp>
        <p:nvSpPr>
          <p:cNvPr id="294" name="Google Shape;294;p2"/>
          <p:cNvSpPr/>
          <p:nvPr/>
        </p:nvSpPr>
        <p:spPr>
          <a:xfrm>
            <a:off x="6657860" y="1824210"/>
            <a:ext cx="2745035"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Share Price (11/12/2021)</a:t>
            </a:r>
            <a:endParaRPr sz="1600" b="0" i="0" u="none" strike="noStrike" cap="none">
              <a:solidFill>
                <a:schemeClr val="dk1"/>
              </a:solidFill>
              <a:latin typeface="Arial"/>
              <a:ea typeface="Arial"/>
              <a:cs typeface="Arial"/>
              <a:sym typeface="Arial"/>
            </a:endParaRPr>
          </a:p>
        </p:txBody>
      </p:sp>
      <p:sp>
        <p:nvSpPr>
          <p:cNvPr id="295" name="Google Shape;295;p2"/>
          <p:cNvSpPr/>
          <p:nvPr/>
        </p:nvSpPr>
        <p:spPr>
          <a:xfrm>
            <a:off x="9402895" y="1824209"/>
            <a:ext cx="1983036"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$272.10</a:t>
            </a:r>
            <a:endParaRPr sz="1600" b="0" i="0" u="none" strike="noStrike" cap="none">
              <a:solidFill>
                <a:srgbClr val="000000"/>
              </a:solidFill>
              <a:latin typeface="Garamond"/>
              <a:ea typeface="Garamond"/>
              <a:cs typeface="Garamond"/>
              <a:sym typeface="Garamond"/>
            </a:endParaRPr>
          </a:p>
        </p:txBody>
      </p:sp>
      <p:sp>
        <p:nvSpPr>
          <p:cNvPr id="296" name="Google Shape;296;p2"/>
          <p:cNvSpPr/>
          <p:nvPr/>
        </p:nvSpPr>
        <p:spPr>
          <a:xfrm>
            <a:off x="6657860" y="2090451"/>
            <a:ext cx="2745035"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52 Week Range</a:t>
            </a:r>
            <a:endParaRPr sz="1600" b="0" i="0" u="none" strike="noStrike" cap="none">
              <a:solidFill>
                <a:schemeClr val="lt1"/>
              </a:solidFill>
              <a:latin typeface="Arial"/>
              <a:ea typeface="Arial"/>
              <a:cs typeface="Arial"/>
              <a:sym typeface="Arial"/>
            </a:endParaRPr>
          </a:p>
        </p:txBody>
      </p:sp>
      <p:sp>
        <p:nvSpPr>
          <p:cNvPr id="297" name="Google Shape;297;p2"/>
          <p:cNvSpPr/>
          <p:nvPr/>
        </p:nvSpPr>
        <p:spPr>
          <a:xfrm>
            <a:off x="6657859" y="2375052"/>
            <a:ext cx="2745035"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Market Cap.</a:t>
            </a:r>
            <a:endParaRPr sz="1600" b="0" i="0" u="none" strike="noStrike" cap="none">
              <a:solidFill>
                <a:schemeClr val="dk1"/>
              </a:solidFill>
              <a:latin typeface="Garamond"/>
              <a:ea typeface="Garamond"/>
              <a:cs typeface="Garamond"/>
              <a:sym typeface="Garamond"/>
            </a:endParaRPr>
          </a:p>
        </p:txBody>
      </p:sp>
      <p:sp>
        <p:nvSpPr>
          <p:cNvPr id="298" name="Google Shape;298;p2"/>
          <p:cNvSpPr/>
          <p:nvPr/>
        </p:nvSpPr>
        <p:spPr>
          <a:xfrm>
            <a:off x="6657859" y="2659655"/>
            <a:ext cx="2745035"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dirty="0">
                <a:solidFill>
                  <a:schemeClr val="dk1"/>
                </a:solidFill>
                <a:latin typeface="Garamond"/>
                <a:ea typeface="Garamond"/>
                <a:cs typeface="Garamond"/>
                <a:sym typeface="Garamond"/>
              </a:rPr>
              <a:t>Enterprise Value</a:t>
            </a:r>
            <a:endParaRPr sz="1600" b="0" i="0" u="none" strike="noStrike" cap="none" dirty="0">
              <a:solidFill>
                <a:schemeClr val="lt1"/>
              </a:solidFill>
              <a:latin typeface="Arial"/>
              <a:ea typeface="Arial"/>
              <a:cs typeface="Arial"/>
              <a:sym typeface="Arial"/>
            </a:endParaRPr>
          </a:p>
        </p:txBody>
      </p:sp>
      <p:sp>
        <p:nvSpPr>
          <p:cNvPr id="299" name="Google Shape;299;p2"/>
          <p:cNvSpPr/>
          <p:nvPr/>
        </p:nvSpPr>
        <p:spPr>
          <a:xfrm>
            <a:off x="6657859" y="2935076"/>
            <a:ext cx="2745035"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Beta</a:t>
            </a:r>
            <a:endParaRPr sz="1600" b="0" i="0" u="none" strike="noStrike" cap="none">
              <a:solidFill>
                <a:schemeClr val="lt1"/>
              </a:solidFill>
              <a:latin typeface="Arial"/>
              <a:ea typeface="Arial"/>
              <a:cs typeface="Arial"/>
              <a:sym typeface="Arial"/>
            </a:endParaRPr>
          </a:p>
        </p:txBody>
      </p:sp>
      <p:sp>
        <p:nvSpPr>
          <p:cNvPr id="300" name="Google Shape;300;p2"/>
          <p:cNvSpPr/>
          <p:nvPr/>
        </p:nvSpPr>
        <p:spPr>
          <a:xfrm>
            <a:off x="6657859" y="3219680"/>
            <a:ext cx="2745035"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CEO</a:t>
            </a:r>
            <a:endParaRPr sz="1600" b="0" i="0" u="none" strike="noStrike" cap="none">
              <a:solidFill>
                <a:schemeClr val="lt1"/>
              </a:solidFill>
              <a:latin typeface="Arial"/>
              <a:ea typeface="Arial"/>
              <a:cs typeface="Arial"/>
              <a:sym typeface="Arial"/>
            </a:endParaRPr>
          </a:p>
        </p:txBody>
      </p:sp>
      <p:sp>
        <p:nvSpPr>
          <p:cNvPr id="301" name="Google Shape;301;p2"/>
          <p:cNvSpPr/>
          <p:nvPr/>
        </p:nvSpPr>
        <p:spPr>
          <a:xfrm>
            <a:off x="9402894" y="2090449"/>
            <a:ext cx="1983036"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$197.50 - $303.72</a:t>
            </a:r>
            <a:endParaRPr sz="1600" b="0" i="0" u="none" strike="noStrike" cap="none">
              <a:solidFill>
                <a:schemeClr val="dk1"/>
              </a:solidFill>
              <a:latin typeface="Arial"/>
              <a:ea typeface="Arial"/>
              <a:cs typeface="Arial"/>
              <a:sym typeface="Arial"/>
            </a:endParaRPr>
          </a:p>
        </p:txBody>
      </p:sp>
      <p:sp>
        <p:nvSpPr>
          <p:cNvPr id="302" name="Google Shape;302;p2"/>
          <p:cNvSpPr/>
          <p:nvPr/>
        </p:nvSpPr>
        <p:spPr>
          <a:xfrm>
            <a:off x="9402895" y="2375052"/>
            <a:ext cx="1983036"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$123.92B</a:t>
            </a:r>
            <a:endParaRPr sz="1600" b="0" i="0" u="none" strike="noStrike" cap="none">
              <a:solidFill>
                <a:schemeClr val="lt1"/>
              </a:solidFill>
              <a:latin typeface="Arial"/>
              <a:ea typeface="Arial"/>
              <a:cs typeface="Arial"/>
              <a:sym typeface="Arial"/>
            </a:endParaRPr>
          </a:p>
        </p:txBody>
      </p:sp>
      <p:sp>
        <p:nvSpPr>
          <p:cNvPr id="303" name="Google Shape;303;p2"/>
          <p:cNvSpPr/>
          <p:nvPr/>
        </p:nvSpPr>
        <p:spPr>
          <a:xfrm>
            <a:off x="9402894" y="2659654"/>
            <a:ext cx="1983036"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dirty="0">
                <a:solidFill>
                  <a:schemeClr val="dk1"/>
                </a:solidFill>
                <a:latin typeface="Garamond"/>
                <a:ea typeface="Garamond"/>
                <a:cs typeface="Garamond"/>
                <a:sym typeface="Garamond"/>
              </a:rPr>
              <a:t>$162.78B</a:t>
            </a:r>
            <a:endParaRPr sz="1600" b="0" i="0" u="none" strike="noStrike" cap="none" dirty="0">
              <a:solidFill>
                <a:schemeClr val="lt1"/>
              </a:solidFill>
              <a:latin typeface="Arial"/>
              <a:ea typeface="Arial"/>
              <a:cs typeface="Arial"/>
              <a:sym typeface="Arial"/>
            </a:endParaRPr>
          </a:p>
        </p:txBody>
      </p:sp>
      <p:sp>
        <p:nvSpPr>
          <p:cNvPr id="304" name="Google Shape;304;p2"/>
          <p:cNvSpPr/>
          <p:nvPr/>
        </p:nvSpPr>
        <p:spPr>
          <a:xfrm>
            <a:off x="9402895" y="2935076"/>
            <a:ext cx="1983036" cy="2478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dirty="0">
                <a:solidFill>
                  <a:schemeClr val="dk1"/>
                </a:solidFill>
                <a:latin typeface="Garamond"/>
                <a:ea typeface="Garamond"/>
                <a:cs typeface="Garamond"/>
                <a:sym typeface="Garamond"/>
              </a:rPr>
              <a:t>0.79</a:t>
            </a:r>
            <a:endParaRPr sz="1600" b="0" i="0" u="none" strike="noStrike" cap="none" dirty="0">
              <a:solidFill>
                <a:schemeClr val="lt1"/>
              </a:solidFill>
              <a:latin typeface="Arial"/>
              <a:ea typeface="Arial"/>
              <a:cs typeface="Arial"/>
              <a:sym typeface="Arial"/>
            </a:endParaRPr>
          </a:p>
        </p:txBody>
      </p:sp>
      <p:sp>
        <p:nvSpPr>
          <p:cNvPr id="305" name="Google Shape;305;p2"/>
          <p:cNvSpPr/>
          <p:nvPr/>
        </p:nvSpPr>
        <p:spPr>
          <a:xfrm>
            <a:off x="9402894" y="3219678"/>
            <a:ext cx="1983036" cy="24787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Tom Bartlett</a:t>
            </a:r>
            <a:endParaRPr sz="1600" b="0" i="0" u="none" strike="noStrike" cap="none">
              <a:solidFill>
                <a:schemeClr val="dk1"/>
              </a:solidFill>
              <a:latin typeface="Arial"/>
              <a:ea typeface="Arial"/>
              <a:cs typeface="Arial"/>
              <a:sym typeface="Arial"/>
            </a:endParaRPr>
          </a:p>
        </p:txBody>
      </p:sp>
      <p:graphicFrame>
        <p:nvGraphicFramePr>
          <p:cNvPr id="306" name="Google Shape;306;p2"/>
          <p:cNvGraphicFramePr/>
          <p:nvPr>
            <p:extLst>
              <p:ext uri="{D42A27DB-BD31-4B8C-83A1-F6EECF244321}">
                <p14:modId xmlns:p14="http://schemas.microsoft.com/office/powerpoint/2010/main" val="4253716510"/>
              </p:ext>
            </p:extLst>
          </p:nvPr>
        </p:nvGraphicFramePr>
        <p:xfrm>
          <a:off x="6433013" y="4188836"/>
          <a:ext cx="50101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7" name="Google Shape;307;p2"/>
          <p:cNvGraphicFramePr/>
          <p:nvPr/>
        </p:nvGraphicFramePr>
        <p:xfrm>
          <a:off x="619137" y="4019803"/>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308" name="Google Shape;308;p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10" name="Google Shape;310;p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latin typeface="Garamond"/>
                <a:sym typeface="Garamond"/>
              </a:rPr>
              <a:t>3</a:t>
            </a:r>
            <a:endParaRPr dirty="0"/>
          </a:p>
        </p:txBody>
      </p:sp>
      <p:sp>
        <p:nvSpPr>
          <p:cNvPr id="25" name="Google Shape;243;p31">
            <a:extLst>
              <a:ext uri="{FF2B5EF4-FFF2-40B4-BE49-F238E27FC236}">
                <a16:creationId xmlns:a16="http://schemas.microsoft.com/office/drawing/2014/main" id="{C39A0EF2-3D9E-584D-B13E-BE5A9A2377E1}"/>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Garamond"/>
                <a:ea typeface="Garamond"/>
                <a:cs typeface="Garamond"/>
                <a:sym typeface="Garamond"/>
              </a:rPr>
              <a:t>Overview|</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err="1">
                <a:solidFill>
                  <a:srgbClr val="000000"/>
                </a:solidFill>
                <a:latin typeface="Garamond"/>
                <a:ea typeface="Garamond"/>
                <a:cs typeface="Garamond"/>
                <a:sym typeface="Garamond"/>
              </a:rPr>
              <a:t>Catalysts</a:t>
            </a:r>
            <a:r>
              <a:rPr lang="en-US" sz="1400" b="1" i="0" u="none" strike="noStrike" cap="none" dirty="0" err="1">
                <a:solidFill>
                  <a:srgbClr val="000000"/>
                </a:solidFill>
                <a:latin typeface="Garamond"/>
                <a:ea typeface="Garamond"/>
                <a:cs typeface="Garamond"/>
                <a:sym typeface="Garamond"/>
              </a:rPr>
              <a:t>|</a:t>
            </a:r>
            <a:r>
              <a:rPr lang="en-US" sz="1400" b="0"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018c095b1e_0_0"/>
          <p:cNvSpPr txBox="1"/>
          <p:nvPr/>
        </p:nvSpPr>
        <p:spPr>
          <a:xfrm>
            <a:off x="1041971" y="1824623"/>
            <a:ext cx="4623300" cy="1853700"/>
          </a:xfrm>
          <a:prstGeom prst="rect">
            <a:avLst/>
          </a:prstGeom>
          <a:noFill/>
          <a:ln>
            <a:noFill/>
          </a:ln>
        </p:spPr>
        <p:txBody>
          <a:bodyPr spcFirstLastPara="1" wrap="square" lIns="91425" tIns="45700" rIns="91425" bIns="45700" anchor="t" anchorCtr="0">
            <a:normAutofit lnSpcReduction="10000"/>
          </a:bodyPr>
          <a:lstStyle/>
          <a:p>
            <a:pPr marL="285750" marR="0" lvl="0" indent="-272415" algn="l" rtl="0">
              <a:lnSpc>
                <a:spcPct val="90000"/>
              </a:lnSpc>
              <a:spcBef>
                <a:spcPts val="0"/>
              </a:spcBef>
              <a:spcAft>
                <a:spcPts val="0"/>
              </a:spcAft>
              <a:buClr>
                <a:schemeClr val="dk1"/>
              </a:buClr>
              <a:buSzPts val="2800"/>
              <a:buFont typeface="Arial"/>
              <a:buChar char="•"/>
            </a:pPr>
            <a:r>
              <a:rPr lang="en-US" sz="1900" b="0" i="0" u="none" strike="noStrike" cap="none" dirty="0">
                <a:solidFill>
                  <a:schemeClr val="dk1"/>
                </a:solidFill>
                <a:latin typeface="Garamond"/>
                <a:ea typeface="Garamond"/>
                <a:cs typeface="Garamond"/>
                <a:sym typeface="Garamond"/>
              </a:rPr>
              <a:t>4G and 5G connectivity creating high performing services to customers </a:t>
            </a:r>
            <a:endParaRPr sz="1400" b="0" i="0" u="none" strike="noStrike" cap="none" dirty="0">
              <a:solidFill>
                <a:srgbClr val="000000"/>
              </a:solidFill>
              <a:latin typeface="Arial"/>
              <a:ea typeface="Arial"/>
              <a:cs typeface="Arial"/>
              <a:sym typeface="Arial"/>
            </a:endParaRPr>
          </a:p>
          <a:p>
            <a:pPr marL="285750" marR="0" lvl="0" indent="-272415" algn="l" rtl="0">
              <a:lnSpc>
                <a:spcPct val="90000"/>
              </a:lnSpc>
              <a:spcBef>
                <a:spcPts val="0"/>
              </a:spcBef>
              <a:spcAft>
                <a:spcPts val="0"/>
              </a:spcAft>
              <a:buClr>
                <a:schemeClr val="dk1"/>
              </a:buClr>
              <a:buSzPts val="2800"/>
              <a:buFont typeface="Arial"/>
              <a:buChar char="•"/>
            </a:pPr>
            <a:r>
              <a:rPr lang="en-US" sz="1900" b="0" i="0" u="none" strike="noStrike" cap="none" dirty="0">
                <a:solidFill>
                  <a:schemeClr val="dk1"/>
                </a:solidFill>
                <a:latin typeface="Garamond"/>
                <a:ea typeface="Garamond"/>
                <a:cs typeface="Garamond"/>
                <a:sym typeface="Garamond"/>
              </a:rPr>
              <a:t>Carriers preparing to deploy more equipment across the nation in areas of weak connectivity</a:t>
            </a:r>
            <a:endParaRPr sz="1400" b="0" i="0" u="none" strike="noStrike" cap="none" dirty="0">
              <a:solidFill>
                <a:srgbClr val="000000"/>
              </a:solidFill>
              <a:latin typeface="Arial"/>
              <a:ea typeface="Arial"/>
              <a:cs typeface="Arial"/>
              <a:sym typeface="Arial"/>
            </a:endParaRPr>
          </a:p>
          <a:p>
            <a:pPr marL="285750" marR="0" lvl="0" indent="-272415" algn="l" rtl="0">
              <a:lnSpc>
                <a:spcPct val="90000"/>
              </a:lnSpc>
              <a:spcBef>
                <a:spcPts val="0"/>
              </a:spcBef>
              <a:spcAft>
                <a:spcPts val="0"/>
              </a:spcAft>
              <a:buClr>
                <a:schemeClr val="dk1"/>
              </a:buClr>
              <a:buSzPts val="2800"/>
              <a:buFont typeface="Arial"/>
              <a:buChar char="•"/>
            </a:pPr>
            <a:r>
              <a:rPr lang="en-US" sz="1900" b="0" i="0" u="none" strike="noStrike" cap="none" dirty="0">
                <a:solidFill>
                  <a:schemeClr val="dk1"/>
                </a:solidFill>
                <a:latin typeface="Garamond"/>
                <a:ea typeface="Garamond"/>
                <a:cs typeface="Garamond"/>
                <a:sym typeface="Garamond"/>
              </a:rPr>
              <a:t>Emerging markets in India as they transition from 2G to 4G technology</a:t>
            </a:r>
            <a:endParaRPr sz="1400" b="0" i="0" u="none" strike="noStrike" cap="none" dirty="0">
              <a:solidFill>
                <a:srgbClr val="000000"/>
              </a:solidFill>
              <a:latin typeface="Arial"/>
              <a:ea typeface="Arial"/>
              <a:cs typeface="Arial"/>
              <a:sym typeface="Arial"/>
            </a:endParaRPr>
          </a:p>
          <a:p>
            <a:pPr marL="285750" marR="0" lvl="0" indent="-10795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Garamond"/>
              <a:ea typeface="Garamond"/>
              <a:cs typeface="Garamond"/>
              <a:sym typeface="Garamond"/>
            </a:endParaRPr>
          </a:p>
        </p:txBody>
      </p:sp>
      <p:sp>
        <p:nvSpPr>
          <p:cNvPr id="250" name="Google Shape;250;g1018c095b1e_0_0"/>
          <p:cNvSpPr txBox="1"/>
          <p:nvPr/>
        </p:nvSpPr>
        <p:spPr>
          <a:xfrm>
            <a:off x="838199" y="1344824"/>
            <a:ext cx="4638600" cy="474900"/>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Garamond"/>
                <a:ea typeface="Garamond"/>
                <a:cs typeface="Garamond"/>
                <a:sym typeface="Garamond"/>
              </a:rPr>
              <a:t>Next-Gen Connectivity </a:t>
            </a:r>
            <a:endParaRPr sz="1400" b="0" i="0" u="none" strike="noStrike" cap="none">
              <a:solidFill>
                <a:srgbClr val="000000"/>
              </a:solidFill>
              <a:latin typeface="Arial"/>
              <a:ea typeface="Arial"/>
              <a:cs typeface="Arial"/>
              <a:sym typeface="Arial"/>
            </a:endParaRPr>
          </a:p>
        </p:txBody>
      </p:sp>
      <p:sp>
        <p:nvSpPr>
          <p:cNvPr id="251" name="Google Shape;251;g1018c095b1e_0_0"/>
          <p:cNvSpPr txBox="1"/>
          <p:nvPr/>
        </p:nvSpPr>
        <p:spPr>
          <a:xfrm>
            <a:off x="6682235" y="1313997"/>
            <a:ext cx="4638600" cy="474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Garamond"/>
                <a:ea typeface="Garamond"/>
                <a:cs typeface="Garamond"/>
                <a:sym typeface="Garamond"/>
              </a:rPr>
              <a:t>Customer Metrics</a:t>
            </a:r>
            <a:endParaRPr sz="1400" b="0" i="0" u="none" strike="noStrike" cap="none">
              <a:solidFill>
                <a:srgbClr val="000000"/>
              </a:solidFill>
              <a:latin typeface="Arial"/>
              <a:ea typeface="Arial"/>
              <a:cs typeface="Arial"/>
              <a:sym typeface="Arial"/>
            </a:endParaRPr>
          </a:p>
        </p:txBody>
      </p:sp>
      <p:sp>
        <p:nvSpPr>
          <p:cNvPr id="252" name="Google Shape;252;g1018c095b1e_0_0"/>
          <p:cNvSpPr txBox="1"/>
          <p:nvPr/>
        </p:nvSpPr>
        <p:spPr>
          <a:xfrm>
            <a:off x="6641524" y="4370395"/>
            <a:ext cx="4638600" cy="474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800"/>
              <a:buFont typeface="Arial"/>
              <a:buNone/>
            </a:pPr>
            <a:r>
              <a:rPr lang="en-US" sz="2800" b="0" i="0" u="none" strike="noStrike" cap="none">
                <a:solidFill>
                  <a:srgbClr val="000000"/>
                </a:solidFill>
                <a:latin typeface="Garamond"/>
                <a:ea typeface="Garamond"/>
                <a:cs typeface="Garamond"/>
                <a:sym typeface="Garamond"/>
              </a:rPr>
              <a:t>Competitors </a:t>
            </a:r>
            <a:endParaRPr sz="1400" b="0" i="0" u="none" strike="noStrike" cap="none">
              <a:solidFill>
                <a:srgbClr val="000000"/>
              </a:solidFill>
              <a:latin typeface="Arial"/>
              <a:ea typeface="Arial"/>
              <a:cs typeface="Arial"/>
              <a:sym typeface="Arial"/>
            </a:endParaRPr>
          </a:p>
        </p:txBody>
      </p:sp>
      <p:pic>
        <p:nvPicPr>
          <p:cNvPr id="253" name="Google Shape;253;g1018c095b1e_0_0" descr="Crown Castle Donates $1 Million to UNCF; CEO Jay Brown Matches It - UNCF"/>
          <p:cNvPicPr preferRelativeResize="0"/>
          <p:nvPr/>
        </p:nvPicPr>
        <p:blipFill rotWithShape="1">
          <a:blip r:embed="rId3">
            <a:alphaModFix/>
          </a:blip>
          <a:srcRect/>
          <a:stretch/>
        </p:blipFill>
        <p:spPr>
          <a:xfrm>
            <a:off x="9792424" y="4773315"/>
            <a:ext cx="1522286" cy="856286"/>
          </a:xfrm>
          <a:prstGeom prst="rect">
            <a:avLst/>
          </a:prstGeom>
          <a:noFill/>
          <a:ln>
            <a:noFill/>
          </a:ln>
        </p:spPr>
      </p:pic>
      <p:pic>
        <p:nvPicPr>
          <p:cNvPr id="254" name="Google Shape;254;g1018c095b1e_0_0" descr="SBA Communications - Wikipedia"/>
          <p:cNvPicPr preferRelativeResize="0"/>
          <p:nvPr/>
        </p:nvPicPr>
        <p:blipFill rotWithShape="1">
          <a:blip r:embed="rId4">
            <a:alphaModFix/>
          </a:blip>
          <a:srcRect/>
          <a:stretch/>
        </p:blipFill>
        <p:spPr>
          <a:xfrm>
            <a:off x="6902284" y="4811563"/>
            <a:ext cx="1657242" cy="645592"/>
          </a:xfrm>
          <a:prstGeom prst="rect">
            <a:avLst/>
          </a:prstGeom>
          <a:noFill/>
          <a:ln>
            <a:noFill/>
          </a:ln>
        </p:spPr>
      </p:pic>
      <p:pic>
        <p:nvPicPr>
          <p:cNvPr id="255" name="Google Shape;255;g1018c095b1e_0_0"/>
          <p:cNvPicPr preferRelativeResize="0"/>
          <p:nvPr/>
        </p:nvPicPr>
        <p:blipFill rotWithShape="1">
          <a:blip r:embed="rId5">
            <a:alphaModFix/>
          </a:blip>
          <a:srcRect/>
          <a:stretch/>
        </p:blipFill>
        <p:spPr>
          <a:xfrm>
            <a:off x="9943719" y="5670247"/>
            <a:ext cx="1410081" cy="705041"/>
          </a:xfrm>
          <a:prstGeom prst="rect">
            <a:avLst/>
          </a:prstGeom>
          <a:noFill/>
          <a:ln>
            <a:noFill/>
          </a:ln>
        </p:spPr>
      </p:pic>
      <p:pic>
        <p:nvPicPr>
          <p:cNvPr id="256" name="Google Shape;256;g1018c095b1e_0_0" descr="Equinix - Wikipedia"/>
          <p:cNvPicPr preferRelativeResize="0"/>
          <p:nvPr/>
        </p:nvPicPr>
        <p:blipFill rotWithShape="1">
          <a:blip r:embed="rId6">
            <a:alphaModFix/>
          </a:blip>
          <a:srcRect/>
          <a:stretch/>
        </p:blipFill>
        <p:spPr>
          <a:xfrm>
            <a:off x="8620313" y="5359337"/>
            <a:ext cx="1591172" cy="790748"/>
          </a:xfrm>
          <a:prstGeom prst="rect">
            <a:avLst/>
          </a:prstGeom>
          <a:noFill/>
          <a:ln>
            <a:noFill/>
          </a:ln>
        </p:spPr>
      </p:pic>
      <p:pic>
        <p:nvPicPr>
          <p:cNvPr id="257" name="Google Shape;257;g1018c095b1e_0_0" descr="Duke Realty Corporation | LinkedIn"/>
          <p:cNvPicPr preferRelativeResize="0"/>
          <p:nvPr/>
        </p:nvPicPr>
        <p:blipFill rotWithShape="1">
          <a:blip r:embed="rId7">
            <a:alphaModFix/>
          </a:blip>
          <a:srcRect/>
          <a:stretch/>
        </p:blipFill>
        <p:spPr>
          <a:xfrm>
            <a:off x="7249321" y="5478731"/>
            <a:ext cx="853702" cy="853702"/>
          </a:xfrm>
          <a:prstGeom prst="rect">
            <a:avLst/>
          </a:prstGeom>
          <a:noFill/>
          <a:ln>
            <a:noFill/>
          </a:ln>
        </p:spPr>
      </p:pic>
      <p:pic>
        <p:nvPicPr>
          <p:cNvPr id="258" name="Google Shape;258;g1018c095b1e_0_0"/>
          <p:cNvPicPr preferRelativeResize="0"/>
          <p:nvPr/>
        </p:nvPicPr>
        <p:blipFill rotWithShape="1">
          <a:blip r:embed="rId8">
            <a:alphaModFix/>
          </a:blip>
          <a:srcRect/>
          <a:stretch/>
        </p:blipFill>
        <p:spPr>
          <a:xfrm>
            <a:off x="1103536" y="3977696"/>
            <a:ext cx="4366654" cy="2599335"/>
          </a:xfrm>
          <a:prstGeom prst="rect">
            <a:avLst/>
          </a:prstGeom>
          <a:noFill/>
          <a:ln>
            <a:noFill/>
          </a:ln>
        </p:spPr>
      </p:pic>
      <p:cxnSp>
        <p:nvCxnSpPr>
          <p:cNvPr id="259" name="Google Shape;259;g1018c095b1e_0_0"/>
          <p:cNvCxnSpPr/>
          <p:nvPr/>
        </p:nvCxnSpPr>
        <p:spPr>
          <a:xfrm>
            <a:off x="836626" y="1690688"/>
            <a:ext cx="4659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60" name="Google Shape;260;g1018c095b1e_0_0"/>
          <p:cNvCxnSpPr/>
          <p:nvPr/>
        </p:nvCxnSpPr>
        <p:spPr>
          <a:xfrm>
            <a:off x="6699684" y="1690688"/>
            <a:ext cx="4659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61" name="Google Shape;261;g1018c095b1e_0_0"/>
          <p:cNvCxnSpPr/>
          <p:nvPr/>
        </p:nvCxnSpPr>
        <p:spPr>
          <a:xfrm>
            <a:off x="6721811" y="4773315"/>
            <a:ext cx="4659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62" name="Google Shape;262;g1018c095b1e_0_0"/>
          <p:cNvCxnSpPr/>
          <p:nvPr/>
        </p:nvCxnSpPr>
        <p:spPr>
          <a:xfrm>
            <a:off x="1005280" y="3903487"/>
            <a:ext cx="4659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263" name="Google Shape;263;g1018c095b1e_0_0"/>
          <p:cNvSpPr txBox="1"/>
          <p:nvPr/>
        </p:nvSpPr>
        <p:spPr>
          <a:xfrm>
            <a:off x="881723" y="3518355"/>
            <a:ext cx="5300700" cy="474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Garamond"/>
                <a:ea typeface="Garamond"/>
                <a:cs typeface="Garamond"/>
                <a:sym typeface="Garamond"/>
              </a:rPr>
              <a:t>Emerging Markets - Smartphone Connectivity</a:t>
            </a:r>
            <a:endParaRPr sz="2000" b="0" i="0" u="none" strike="noStrike" cap="none">
              <a:solidFill>
                <a:srgbClr val="000000"/>
              </a:solidFill>
              <a:latin typeface="Arial"/>
              <a:ea typeface="Arial"/>
              <a:cs typeface="Arial"/>
              <a:sym typeface="Arial"/>
            </a:endParaRPr>
          </a:p>
        </p:txBody>
      </p:sp>
      <p:sp>
        <p:nvSpPr>
          <p:cNvPr id="264" name="Google Shape;264;g1018c095b1e_0_0"/>
          <p:cNvSpPr txBox="1"/>
          <p:nvPr/>
        </p:nvSpPr>
        <p:spPr>
          <a:xfrm>
            <a:off x="3353621" y="3971493"/>
            <a:ext cx="44118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7F7F7F"/>
                </a:solidFill>
                <a:latin typeface="Arial"/>
                <a:ea typeface="Arial"/>
                <a:cs typeface="Arial"/>
                <a:sym typeface="Arial"/>
              </a:rPr>
              <a:t>Source: Pew Research</a:t>
            </a:r>
            <a:endParaRPr sz="1400" b="0" i="0" u="none" strike="noStrike" cap="none" dirty="0">
              <a:solidFill>
                <a:srgbClr val="000000"/>
              </a:solidFill>
              <a:latin typeface="Arial"/>
              <a:ea typeface="Arial"/>
              <a:cs typeface="Arial"/>
              <a:sym typeface="Arial"/>
            </a:endParaRPr>
          </a:p>
        </p:txBody>
      </p:sp>
      <p:sp>
        <p:nvSpPr>
          <p:cNvPr id="265" name="Google Shape;265;g1018c095b1e_0_0"/>
          <p:cNvSpPr txBox="1"/>
          <p:nvPr/>
        </p:nvSpPr>
        <p:spPr>
          <a:xfrm>
            <a:off x="5408626" y="5686887"/>
            <a:ext cx="1215600" cy="523200"/>
          </a:xfrm>
          <a:prstGeom prst="rect">
            <a:avLst/>
          </a:prstGeom>
          <a:solidFill>
            <a:srgbClr val="3A3838"/>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aramond"/>
                <a:ea typeface="Garamond"/>
                <a:cs typeface="Garamond"/>
                <a:sym typeface="Garamond"/>
              </a:rPr>
              <a:t>% of people between 18-24 </a:t>
            </a:r>
            <a:endParaRPr sz="1400" b="0" i="0" u="none" strike="noStrike" cap="none">
              <a:solidFill>
                <a:srgbClr val="000000"/>
              </a:solidFill>
              <a:latin typeface="Arial"/>
              <a:ea typeface="Arial"/>
              <a:cs typeface="Arial"/>
              <a:sym typeface="Arial"/>
            </a:endParaRPr>
          </a:p>
        </p:txBody>
      </p:sp>
      <p:sp>
        <p:nvSpPr>
          <p:cNvPr id="266" name="Google Shape;266;g1018c095b1e_0_0"/>
          <p:cNvSpPr/>
          <p:nvPr/>
        </p:nvSpPr>
        <p:spPr>
          <a:xfrm rot="-9576360">
            <a:off x="4824260" y="5706869"/>
            <a:ext cx="471771" cy="337361"/>
          </a:xfrm>
          <a:prstGeom prst="rightArrow">
            <a:avLst>
              <a:gd name="adj1" fmla="val 50000"/>
              <a:gd name="adj2" fmla="val 50000"/>
            </a:avLst>
          </a:prstGeom>
          <a:solidFill>
            <a:srgbClr val="3A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7" name="Google Shape;267;g1018c095b1e_0_0"/>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268" name="Google Shape;268;g1018c095b1e_0_0"/>
          <p:cNvSpPr txBox="1">
            <a:spLocks noGrp="1"/>
          </p:cNvSpPr>
          <p:nvPr>
            <p:ph type="title"/>
          </p:nvPr>
        </p:nvSpPr>
        <p:spPr>
          <a:xfrm>
            <a:off x="838200" y="252412"/>
            <a:ext cx="105156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Industry Analysis</a:t>
            </a:r>
            <a:endParaRPr/>
          </a:p>
        </p:txBody>
      </p:sp>
      <p:pic>
        <p:nvPicPr>
          <p:cNvPr id="269" name="Google Shape;269;g1018c095b1e_0_0"/>
          <p:cNvPicPr preferRelativeResize="0"/>
          <p:nvPr/>
        </p:nvPicPr>
        <p:blipFill rotWithShape="1">
          <a:blip r:embed="rId9">
            <a:alphaModFix/>
          </a:blip>
          <a:srcRect/>
          <a:stretch/>
        </p:blipFill>
        <p:spPr>
          <a:xfrm>
            <a:off x="6721811" y="3331976"/>
            <a:ext cx="4675416" cy="933450"/>
          </a:xfrm>
          <a:prstGeom prst="rect">
            <a:avLst/>
          </a:prstGeom>
          <a:noFill/>
          <a:ln>
            <a:noFill/>
          </a:ln>
        </p:spPr>
      </p:pic>
      <p:pic>
        <p:nvPicPr>
          <p:cNvPr id="270" name="Google Shape;270;g1018c095b1e_0_0"/>
          <p:cNvPicPr preferRelativeResize="0"/>
          <p:nvPr/>
        </p:nvPicPr>
        <p:blipFill rotWithShape="1">
          <a:blip r:embed="rId10">
            <a:alphaModFix/>
          </a:blip>
          <a:srcRect/>
          <a:stretch/>
        </p:blipFill>
        <p:spPr>
          <a:xfrm>
            <a:off x="8810334" y="2949631"/>
            <a:ext cx="542655" cy="361770"/>
          </a:xfrm>
          <a:prstGeom prst="rect">
            <a:avLst/>
          </a:prstGeom>
          <a:noFill/>
          <a:ln>
            <a:noFill/>
          </a:ln>
        </p:spPr>
      </p:pic>
      <p:pic>
        <p:nvPicPr>
          <p:cNvPr id="271" name="Google Shape;271;g1018c095b1e_0_0"/>
          <p:cNvPicPr preferRelativeResize="0"/>
          <p:nvPr/>
        </p:nvPicPr>
        <p:blipFill rotWithShape="1">
          <a:blip r:embed="rId11">
            <a:alphaModFix/>
          </a:blip>
          <a:srcRect/>
          <a:stretch/>
        </p:blipFill>
        <p:spPr>
          <a:xfrm>
            <a:off x="7070600" y="2993671"/>
            <a:ext cx="660305" cy="295083"/>
          </a:xfrm>
          <a:prstGeom prst="rect">
            <a:avLst/>
          </a:prstGeom>
          <a:noFill/>
          <a:ln>
            <a:noFill/>
          </a:ln>
        </p:spPr>
      </p:pic>
      <p:pic>
        <p:nvPicPr>
          <p:cNvPr id="272" name="Google Shape;272;g1018c095b1e_0_0"/>
          <p:cNvPicPr preferRelativeResize="0"/>
          <p:nvPr/>
        </p:nvPicPr>
        <p:blipFill rotWithShape="1">
          <a:blip r:embed="rId12">
            <a:alphaModFix/>
          </a:blip>
          <a:srcRect/>
          <a:stretch/>
        </p:blipFill>
        <p:spPr>
          <a:xfrm>
            <a:off x="10447147" y="2970206"/>
            <a:ext cx="641242" cy="320621"/>
          </a:xfrm>
          <a:prstGeom prst="rect">
            <a:avLst/>
          </a:prstGeom>
          <a:noFill/>
          <a:ln>
            <a:noFill/>
          </a:ln>
        </p:spPr>
      </p:pic>
      <p:sp>
        <p:nvSpPr>
          <p:cNvPr id="273" name="Google Shape;273;g1018c095b1e_0_0"/>
          <p:cNvSpPr/>
          <p:nvPr/>
        </p:nvSpPr>
        <p:spPr>
          <a:xfrm>
            <a:off x="6806634" y="1827531"/>
            <a:ext cx="1188235" cy="1138160"/>
          </a:xfrm>
          <a:prstGeom prst="donut">
            <a:avLst>
              <a:gd name="adj" fmla="val 3529"/>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Garamond"/>
              <a:ea typeface="Garamond"/>
              <a:cs typeface="Garamond"/>
              <a:sym typeface="Garamond"/>
            </a:endParaRPr>
          </a:p>
        </p:txBody>
      </p:sp>
      <p:sp>
        <p:nvSpPr>
          <p:cNvPr id="274" name="Google Shape;274;g1018c095b1e_0_0"/>
          <p:cNvSpPr/>
          <p:nvPr/>
        </p:nvSpPr>
        <p:spPr>
          <a:xfrm>
            <a:off x="8449261" y="1853663"/>
            <a:ext cx="1188235" cy="1138160"/>
          </a:xfrm>
          <a:prstGeom prst="donut">
            <a:avLst>
              <a:gd name="adj" fmla="val 3529"/>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5" name="Google Shape;275;g1018c095b1e_0_0"/>
          <p:cNvSpPr/>
          <p:nvPr/>
        </p:nvSpPr>
        <p:spPr>
          <a:xfrm>
            <a:off x="10091888" y="1824623"/>
            <a:ext cx="1188235" cy="1138160"/>
          </a:xfrm>
          <a:prstGeom prst="donut">
            <a:avLst>
              <a:gd name="adj" fmla="val 3529"/>
            </a:avLst>
          </a:prstGeom>
          <a:solidFill>
            <a:srgbClr val="59595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6" name="Google Shape;276;g1018c095b1e_0_0"/>
          <p:cNvSpPr txBox="1"/>
          <p:nvPr/>
        </p:nvSpPr>
        <p:spPr>
          <a:xfrm>
            <a:off x="6563028" y="2052347"/>
            <a:ext cx="169087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Garamond"/>
                <a:ea typeface="Garamond"/>
                <a:cs typeface="Garamond"/>
                <a:sym typeface="Garamond"/>
              </a:rPr>
              <a:t>Total 5G Coverage</a:t>
            </a:r>
            <a:endParaRPr/>
          </a:p>
        </p:txBody>
      </p:sp>
      <p:sp>
        <p:nvSpPr>
          <p:cNvPr id="277" name="Google Shape;277;g1018c095b1e_0_0"/>
          <p:cNvSpPr txBox="1"/>
          <p:nvPr/>
        </p:nvSpPr>
        <p:spPr>
          <a:xfrm>
            <a:off x="8197941" y="2049909"/>
            <a:ext cx="169087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Garamond"/>
                <a:ea typeface="Garamond"/>
                <a:cs typeface="Garamond"/>
                <a:sym typeface="Garamond"/>
              </a:rPr>
              <a:t>N.A. 5G Coverage</a:t>
            </a:r>
            <a:endParaRPr/>
          </a:p>
        </p:txBody>
      </p:sp>
      <p:sp>
        <p:nvSpPr>
          <p:cNvPr id="278" name="Google Shape;278;g1018c095b1e_0_0"/>
          <p:cNvSpPr txBox="1"/>
          <p:nvPr/>
        </p:nvSpPr>
        <p:spPr>
          <a:xfrm>
            <a:off x="9888814" y="2047471"/>
            <a:ext cx="169087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chemeClr val="dk1"/>
                </a:solidFill>
                <a:latin typeface="Garamond"/>
                <a:ea typeface="Garamond"/>
                <a:cs typeface="Garamond"/>
                <a:sym typeface="Garamond"/>
              </a:rPr>
              <a:t>N.A. LTE Coverage</a:t>
            </a:r>
            <a:endParaRPr/>
          </a:p>
        </p:txBody>
      </p:sp>
      <p:sp>
        <p:nvSpPr>
          <p:cNvPr id="279" name="Google Shape;279;g1018c095b1e_0_0"/>
          <p:cNvSpPr txBox="1"/>
          <p:nvPr/>
        </p:nvSpPr>
        <p:spPr>
          <a:xfrm>
            <a:off x="6975388" y="2203283"/>
            <a:ext cx="92298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Garamond"/>
                <a:ea typeface="Garamond"/>
                <a:cs typeface="Garamond"/>
                <a:sym typeface="Garamond"/>
              </a:rPr>
              <a:t>280M</a:t>
            </a:r>
            <a:endParaRPr/>
          </a:p>
        </p:txBody>
      </p:sp>
      <p:sp>
        <p:nvSpPr>
          <p:cNvPr id="280" name="Google Shape;280;g1018c095b1e_0_0"/>
          <p:cNvSpPr txBox="1"/>
          <p:nvPr/>
        </p:nvSpPr>
        <p:spPr>
          <a:xfrm>
            <a:off x="8666261" y="2212666"/>
            <a:ext cx="92298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Garamond"/>
                <a:ea typeface="Garamond"/>
                <a:cs typeface="Garamond"/>
                <a:sym typeface="Garamond"/>
              </a:rPr>
              <a:t>230M</a:t>
            </a:r>
            <a:endParaRPr/>
          </a:p>
        </p:txBody>
      </p:sp>
      <p:sp>
        <p:nvSpPr>
          <p:cNvPr id="281" name="Google Shape;281;g1018c095b1e_0_0"/>
          <p:cNvSpPr txBox="1"/>
          <p:nvPr/>
        </p:nvSpPr>
        <p:spPr>
          <a:xfrm>
            <a:off x="10306273" y="2212665"/>
            <a:ext cx="92298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chemeClr val="dk1"/>
                </a:solidFill>
                <a:latin typeface="Garamond"/>
                <a:ea typeface="Garamond"/>
                <a:cs typeface="Garamond"/>
                <a:sym typeface="Garamond"/>
              </a:rPr>
              <a:t>440M</a:t>
            </a:r>
            <a:endParaRPr/>
          </a:p>
        </p:txBody>
      </p:sp>
      <p:sp>
        <p:nvSpPr>
          <p:cNvPr id="283" name="Google Shape;283;g1018c095b1e_0_0"/>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4</a:t>
            </a:r>
            <a:endParaRPr/>
          </a:p>
        </p:txBody>
      </p:sp>
      <p:sp>
        <p:nvSpPr>
          <p:cNvPr id="37" name="Google Shape;243;p31">
            <a:extLst>
              <a:ext uri="{FF2B5EF4-FFF2-40B4-BE49-F238E27FC236}">
                <a16:creationId xmlns:a16="http://schemas.microsoft.com/office/drawing/2014/main" id="{CE6C54C8-6C66-444C-BC73-592FD17DE7DB}"/>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Garamond"/>
                <a:ea typeface="Garamond"/>
                <a:cs typeface="Garamond"/>
                <a:sym typeface="Garamond"/>
              </a:rPr>
              <a:t>Overview|</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 </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err="1">
                <a:solidFill>
                  <a:srgbClr val="000000"/>
                </a:solidFill>
                <a:latin typeface="Garamond"/>
                <a:ea typeface="Garamond"/>
                <a:cs typeface="Garamond"/>
                <a:sym typeface="Garamond"/>
              </a:rPr>
              <a:t>Catalysts</a:t>
            </a:r>
            <a:r>
              <a:rPr lang="en-US" sz="1400" b="1" i="0" u="none" strike="noStrike" cap="none" dirty="0" err="1">
                <a:solidFill>
                  <a:srgbClr val="000000"/>
                </a:solidFill>
                <a:latin typeface="Garamond"/>
                <a:ea typeface="Garamond"/>
                <a:cs typeface="Garamond"/>
                <a:sym typeface="Garamond"/>
              </a:rPr>
              <a:t>|</a:t>
            </a:r>
            <a:r>
              <a:rPr lang="en-US" sz="1400" b="0"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4325DEE4-2CF2-4242-990D-E32585D984EC}"/>
              </a:ext>
            </a:extLst>
          </p:cNvPr>
          <p:cNvSpPr txBox="1"/>
          <p:nvPr/>
        </p:nvSpPr>
        <p:spPr>
          <a:xfrm>
            <a:off x="4848091" y="3970334"/>
            <a:ext cx="1103701" cy="215400"/>
          </a:xfrm>
          <a:prstGeom prst="rect">
            <a:avLst/>
          </a:prstGeom>
          <a:solidFill>
            <a:schemeClr val="bg1"/>
          </a:solidFill>
        </p:spPr>
        <p:txBody>
          <a:bodyPr wrap="square" rtlCol="0">
            <a:spAutoFit/>
          </a:bodyPr>
          <a:lstStyle/>
          <a:p>
            <a:endParaRPr lang="en-US" dirty="0"/>
          </a:p>
        </p:txBody>
      </p:sp>
      <p:sp>
        <p:nvSpPr>
          <p:cNvPr id="3" name="Triangle 2">
            <a:extLst>
              <a:ext uri="{FF2B5EF4-FFF2-40B4-BE49-F238E27FC236}">
                <a16:creationId xmlns:a16="http://schemas.microsoft.com/office/drawing/2014/main" id="{EBB783FD-13C5-F744-9C01-572D32EB39C3}"/>
              </a:ext>
            </a:extLst>
          </p:cNvPr>
          <p:cNvSpPr/>
          <p:nvPr/>
        </p:nvSpPr>
        <p:spPr>
          <a:xfrm rot="2720852">
            <a:off x="4960987" y="4007796"/>
            <a:ext cx="852126" cy="486314"/>
          </a:xfrm>
          <a:prstGeom prst="triangle">
            <a:avLst>
              <a:gd name="adj" fmla="val 649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5CA69DD-2513-FF4A-BA33-4C532655B78A}"/>
              </a:ext>
            </a:extLst>
          </p:cNvPr>
          <p:cNvSpPr txBox="1"/>
          <p:nvPr/>
        </p:nvSpPr>
        <p:spPr>
          <a:xfrm>
            <a:off x="4780264" y="3970334"/>
            <a:ext cx="134369" cy="307777"/>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212A5031-019B-8849-8876-031C0BF9F289}"/>
              </a:ext>
            </a:extLst>
          </p:cNvPr>
          <p:cNvSpPr txBox="1"/>
          <p:nvPr/>
        </p:nvSpPr>
        <p:spPr>
          <a:xfrm>
            <a:off x="4914633" y="4310162"/>
            <a:ext cx="862344" cy="215444"/>
          </a:xfrm>
          <a:prstGeom prst="rect">
            <a:avLst/>
          </a:prstGeom>
          <a:solidFill>
            <a:schemeClr val="bg1"/>
          </a:solidFill>
        </p:spPr>
        <p:txBody>
          <a:bodyPr wrap="square" rtlCol="0">
            <a:spAutoFit/>
          </a:bodyPr>
          <a:lstStyle/>
          <a:p>
            <a:r>
              <a:rPr lang="en-US" sz="800" dirty="0">
                <a:latin typeface="Garamond" panose="02020404030301010803" pitchFamily="18" charset="0"/>
              </a:rPr>
              <a:t>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838200" y="18856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Investment Thesis</a:t>
            </a:r>
            <a:endParaRPr/>
          </a:p>
        </p:txBody>
      </p:sp>
      <p:sp>
        <p:nvSpPr>
          <p:cNvPr id="234" name="Google Shape;234;p31"/>
          <p:cNvSpPr/>
          <p:nvPr/>
        </p:nvSpPr>
        <p:spPr>
          <a:xfrm>
            <a:off x="1274725" y="2399138"/>
            <a:ext cx="2462559" cy="20536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Garamond"/>
                <a:ea typeface="Garamond"/>
                <a:cs typeface="Garamond"/>
                <a:sym typeface="Garamond"/>
              </a:rPr>
              <a:t>The rollout of 5G will fuel growth and improve returns on invested capital</a:t>
            </a:r>
            <a:r>
              <a:rPr lang="en-US" sz="1600" b="0" i="0" u="none" strike="noStrike" cap="none" dirty="0">
                <a:solidFill>
                  <a:schemeClr val="dk1"/>
                </a:solidFill>
                <a:latin typeface="Garamond"/>
                <a:ea typeface="Garamond"/>
                <a:cs typeface="Garamond"/>
                <a:sym typeface="Garamond"/>
              </a:rPr>
              <a:t> </a:t>
            </a:r>
            <a:r>
              <a:rPr lang="en-US" sz="1600" b="1" i="0" u="none" strike="noStrike" cap="none" dirty="0">
                <a:solidFill>
                  <a:schemeClr val="dk1"/>
                </a:solidFill>
                <a:latin typeface="Garamond"/>
                <a:ea typeface="Garamond"/>
                <a:cs typeface="Garamond"/>
                <a:sym typeface="Garamond"/>
              </a:rPr>
              <a:t>through customer's investment in new spectrum assets</a:t>
            </a:r>
            <a:endParaRPr sz="1600" b="1" i="0" u="none" strike="noStrike" cap="none" dirty="0">
              <a:solidFill>
                <a:schemeClr val="dk1"/>
              </a:solidFill>
              <a:latin typeface="Garamond"/>
              <a:ea typeface="Garamond"/>
              <a:cs typeface="Garamond"/>
              <a:sym typeface="Garamond"/>
            </a:endParaRPr>
          </a:p>
        </p:txBody>
      </p:sp>
      <p:sp>
        <p:nvSpPr>
          <p:cNvPr id="235" name="Google Shape;235;p31"/>
          <p:cNvSpPr/>
          <p:nvPr/>
        </p:nvSpPr>
        <p:spPr>
          <a:xfrm>
            <a:off x="8132724" y="2399138"/>
            <a:ext cx="2462559" cy="20536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Garamond"/>
                <a:ea typeface="Garamond"/>
                <a:cs typeface="Garamond"/>
                <a:sym typeface="Garamond"/>
              </a:rPr>
              <a:t>Low churn rates and long term noncancellable leases with fixed rent escalations and reputable clients provides investors certainty in receiving dividends</a:t>
            </a:r>
            <a:endParaRPr sz="1400" b="0" i="0" u="none" strike="noStrike" cap="none" dirty="0">
              <a:solidFill>
                <a:srgbClr val="000000"/>
              </a:solidFill>
              <a:latin typeface="Arial"/>
              <a:ea typeface="Arial"/>
              <a:cs typeface="Arial"/>
              <a:sym typeface="Arial"/>
            </a:endParaRPr>
          </a:p>
        </p:txBody>
      </p:sp>
      <p:sp>
        <p:nvSpPr>
          <p:cNvPr id="236" name="Google Shape;236;p31"/>
          <p:cNvSpPr/>
          <p:nvPr/>
        </p:nvSpPr>
        <p:spPr>
          <a:xfrm>
            <a:off x="4675846" y="2399137"/>
            <a:ext cx="2462559" cy="20536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Garamond"/>
                <a:ea typeface="Garamond"/>
                <a:cs typeface="Garamond"/>
                <a:sym typeface="Garamond"/>
              </a:rPr>
              <a:t>Data usage is growing at a rapid rate and this will result in </a:t>
            </a:r>
            <a:r>
              <a:rPr lang="en-US" sz="1600" b="1" dirty="0">
                <a:solidFill>
                  <a:schemeClr val="dk1"/>
                </a:solidFill>
                <a:latin typeface="Garamond"/>
                <a:ea typeface="Garamond"/>
                <a:cs typeface="Garamond"/>
                <a:sym typeface="Garamond"/>
              </a:rPr>
              <a:t>greater </a:t>
            </a:r>
            <a:r>
              <a:rPr lang="en-US" sz="1600" b="1" i="0" u="none" strike="noStrike" cap="none" dirty="0">
                <a:solidFill>
                  <a:schemeClr val="dk1"/>
                </a:solidFill>
                <a:latin typeface="Garamond"/>
                <a:ea typeface="Garamond"/>
                <a:cs typeface="Garamond"/>
                <a:sym typeface="Garamond"/>
              </a:rPr>
              <a:t>demand for AMT’s towers</a:t>
            </a:r>
            <a:endParaRPr sz="1400" b="0" i="0" u="none" strike="noStrike" cap="none" dirty="0">
              <a:solidFill>
                <a:schemeClr val="lt1"/>
              </a:solidFill>
              <a:latin typeface="Arial"/>
              <a:ea typeface="Arial"/>
              <a:cs typeface="Arial"/>
              <a:sym typeface="Arial"/>
            </a:endParaRPr>
          </a:p>
        </p:txBody>
      </p:sp>
      <p:sp>
        <p:nvSpPr>
          <p:cNvPr id="237" name="Google Shape;237;p31"/>
          <p:cNvSpPr/>
          <p:nvPr/>
        </p:nvSpPr>
        <p:spPr>
          <a:xfrm>
            <a:off x="9362843" y="4298331"/>
            <a:ext cx="2035096" cy="83634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Garamond"/>
                <a:ea typeface="Garamond"/>
                <a:cs typeface="Garamond"/>
                <a:sym typeface="Garamond"/>
              </a:rPr>
              <a:t>Predictable Cash Flow</a:t>
            </a:r>
            <a:endParaRPr sz="1400" b="0" i="0" u="none" strike="noStrike" cap="none">
              <a:solidFill>
                <a:srgbClr val="000000"/>
              </a:solidFill>
              <a:latin typeface="Arial"/>
              <a:ea typeface="Arial"/>
              <a:cs typeface="Arial"/>
              <a:sym typeface="Arial"/>
            </a:endParaRPr>
          </a:p>
        </p:txBody>
      </p:sp>
      <p:sp>
        <p:nvSpPr>
          <p:cNvPr id="238" name="Google Shape;238;p31"/>
          <p:cNvSpPr/>
          <p:nvPr/>
        </p:nvSpPr>
        <p:spPr>
          <a:xfrm>
            <a:off x="2504843" y="4298330"/>
            <a:ext cx="2035096" cy="83634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Garamond"/>
                <a:ea typeface="Garamond"/>
                <a:cs typeface="Garamond"/>
                <a:sym typeface="Garamond"/>
              </a:rPr>
              <a:t>5G Network Growth</a:t>
            </a:r>
            <a:endParaRPr sz="1400" b="0" i="0" u="none" strike="noStrike" cap="none">
              <a:solidFill>
                <a:srgbClr val="000000"/>
              </a:solidFill>
              <a:latin typeface="Arial"/>
              <a:ea typeface="Arial"/>
              <a:cs typeface="Arial"/>
              <a:sym typeface="Arial"/>
            </a:endParaRPr>
          </a:p>
        </p:txBody>
      </p:sp>
      <p:sp>
        <p:nvSpPr>
          <p:cNvPr id="239" name="Google Shape;239;p31"/>
          <p:cNvSpPr/>
          <p:nvPr/>
        </p:nvSpPr>
        <p:spPr>
          <a:xfrm>
            <a:off x="5905964" y="1770720"/>
            <a:ext cx="2035096" cy="83634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Garamond"/>
                <a:ea typeface="Garamond"/>
                <a:cs typeface="Garamond"/>
                <a:sym typeface="Garamond"/>
              </a:rPr>
              <a:t>Data Usage Expansion</a:t>
            </a:r>
            <a:endParaRPr sz="1800" b="0" i="0" u="none" strike="noStrike" cap="none" dirty="0">
              <a:solidFill>
                <a:schemeClr val="lt1"/>
              </a:solidFill>
              <a:latin typeface="Garamond"/>
              <a:ea typeface="Garamond"/>
              <a:cs typeface="Garamond"/>
              <a:sym typeface="Garamond"/>
            </a:endParaRPr>
          </a:p>
        </p:txBody>
      </p:sp>
      <p:sp>
        <p:nvSpPr>
          <p:cNvPr id="240" name="Google Shape;240;p31"/>
          <p:cNvSpPr/>
          <p:nvPr/>
        </p:nvSpPr>
        <p:spPr>
          <a:xfrm>
            <a:off x="3860931" y="3187845"/>
            <a:ext cx="789878" cy="483219"/>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31"/>
          <p:cNvSpPr/>
          <p:nvPr/>
        </p:nvSpPr>
        <p:spPr>
          <a:xfrm>
            <a:off x="7262053" y="3187845"/>
            <a:ext cx="789878" cy="483219"/>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2" name="Google Shape;242;p31"/>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243" name="Google Shape;243;p31"/>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b="1" i="0" u="none" strike="noStrike" cap="none" dirty="0">
                <a:solidFill>
                  <a:srgbClr val="000000"/>
                </a:solidFill>
                <a:latin typeface="Garamond"/>
                <a:ea typeface="Garamond"/>
                <a:cs typeface="Garamond"/>
                <a:sym typeface="Garamond"/>
              </a:rPr>
              <a:t>Thesis |</a:t>
            </a:r>
            <a:r>
              <a:rPr lang="en-US" sz="1400" b="0" i="0" u="none" strike="noStrike" cap="none" dirty="0" err="1">
                <a:solidFill>
                  <a:srgbClr val="000000"/>
                </a:solidFill>
                <a:latin typeface="Garamond"/>
                <a:ea typeface="Garamond"/>
                <a:cs typeface="Garamond"/>
                <a:sym typeface="Garamond"/>
              </a:rPr>
              <a:t>Catalysts</a:t>
            </a:r>
            <a:r>
              <a:rPr lang="en-US" sz="1400" b="1" i="0" u="none" strike="noStrike" cap="none" dirty="0" err="1">
                <a:solidFill>
                  <a:srgbClr val="000000"/>
                </a:solidFill>
                <a:latin typeface="Garamond"/>
                <a:ea typeface="Garamond"/>
                <a:cs typeface="Garamond"/>
                <a:sym typeface="Garamond"/>
              </a:rPr>
              <a:t>|</a:t>
            </a:r>
            <a:r>
              <a:rPr lang="en-US" sz="1400" b="0"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
        <p:nvSpPr>
          <p:cNvPr id="244" name="Google Shape;244;p31"/>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latin typeface="Garamond"/>
                <a:sym typeface="Garamond"/>
              </a:rPr>
              <a:t>5</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Catalyst 1- 5G Network Growth</a:t>
            </a:r>
            <a:endParaRPr dirty="0"/>
          </a:p>
        </p:txBody>
      </p:sp>
      <p:sp>
        <p:nvSpPr>
          <p:cNvPr id="316" name="Google Shape;316;p28"/>
          <p:cNvSpPr txBox="1">
            <a:spLocks noGrp="1"/>
          </p:cNvSpPr>
          <p:nvPr>
            <p:ph type="body" idx="1"/>
          </p:nvPr>
        </p:nvSpPr>
        <p:spPr>
          <a:xfrm>
            <a:off x="894217" y="1744084"/>
            <a:ext cx="4623262" cy="1853738"/>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90000"/>
              </a:lnSpc>
              <a:spcBef>
                <a:spcPts val="1000"/>
              </a:spcBef>
              <a:spcAft>
                <a:spcPts val="0"/>
              </a:spcAft>
              <a:buClr>
                <a:schemeClr val="dk1"/>
              </a:buClr>
              <a:buSzPts val="2800"/>
              <a:buFont typeface="Arial"/>
              <a:buChar char="•"/>
            </a:pPr>
            <a:r>
              <a:rPr lang="en-US" dirty="0"/>
              <a:t>5G – the fifth generation of wireless network and connectivity technology, is currently being deployed in network infrastructures globally</a:t>
            </a:r>
            <a:endParaRPr dirty="0"/>
          </a:p>
          <a:p>
            <a:pPr marL="514350" marR="0" lvl="0" indent="-285750" algn="l" rtl="0">
              <a:lnSpc>
                <a:spcPct val="90000"/>
              </a:lnSpc>
              <a:spcBef>
                <a:spcPts val="1000"/>
              </a:spcBef>
              <a:spcAft>
                <a:spcPts val="0"/>
              </a:spcAft>
              <a:buClr>
                <a:srgbClr val="000000"/>
              </a:buClr>
              <a:buSzPts val="2800"/>
              <a:buFont typeface="Arial"/>
              <a:buChar char="•"/>
            </a:pPr>
            <a:r>
              <a:rPr lang="en-US" sz="1600" b="0" i="0" u="none" strike="noStrike" cap="none" dirty="0">
                <a:solidFill>
                  <a:srgbClr val="000000"/>
                </a:solidFill>
                <a:latin typeface="Garamond"/>
                <a:ea typeface="Garamond"/>
                <a:cs typeface="Garamond"/>
                <a:sym typeface="Garamond"/>
              </a:rPr>
              <a:t>American Tower is focusing efforts into expanding </a:t>
            </a:r>
            <a:r>
              <a:rPr lang="en-US" dirty="0">
                <a:solidFill>
                  <a:srgbClr val="000000"/>
                </a:solidFill>
              </a:rPr>
              <a:t>its properties and offerings to global markets, where 4G/5G infrastructure requires significant investment</a:t>
            </a:r>
            <a:endParaRPr sz="1600" b="0" i="0" u="none" strike="noStrike" cap="none" dirty="0">
              <a:solidFill>
                <a:srgbClr val="000000"/>
              </a:solidFill>
              <a:latin typeface="Garamond"/>
              <a:ea typeface="Garamond"/>
              <a:cs typeface="Garamond"/>
              <a:sym typeface="Garamond"/>
            </a:endParaRPr>
          </a:p>
          <a:p>
            <a:pPr marL="514350" lvl="0" indent="-107950" algn="l" rtl="0">
              <a:lnSpc>
                <a:spcPct val="90000"/>
              </a:lnSpc>
              <a:spcBef>
                <a:spcPts val="1000"/>
              </a:spcBef>
              <a:spcAft>
                <a:spcPts val="0"/>
              </a:spcAft>
              <a:buClr>
                <a:schemeClr val="dk1"/>
              </a:buClr>
              <a:buSzPts val="2800"/>
              <a:buFont typeface="Arial"/>
              <a:buNone/>
            </a:pPr>
            <a:endParaRPr dirty="0"/>
          </a:p>
        </p:txBody>
      </p:sp>
      <p:sp>
        <p:nvSpPr>
          <p:cNvPr id="317" name="Google Shape;317;p28"/>
          <p:cNvSpPr txBox="1">
            <a:spLocks noGrp="1"/>
          </p:cNvSpPr>
          <p:nvPr>
            <p:ph type="body" idx="3"/>
          </p:nvPr>
        </p:nvSpPr>
        <p:spPr>
          <a:xfrm>
            <a:off x="6705376" y="4142683"/>
            <a:ext cx="4623262" cy="2356195"/>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90000"/>
              </a:lnSpc>
              <a:spcBef>
                <a:spcPts val="1000"/>
              </a:spcBef>
              <a:spcAft>
                <a:spcPts val="0"/>
              </a:spcAft>
              <a:buClr>
                <a:schemeClr val="dk1"/>
              </a:buClr>
              <a:buSzPts val="2800"/>
              <a:buFont typeface="Arial"/>
              <a:buChar char="•"/>
            </a:pPr>
            <a:r>
              <a:rPr lang="en-US" dirty="0"/>
              <a:t>Installation of 5G infrastructure will not be a quick process, it could take 5 to 10 years to make the transition from 4G to 5G completely</a:t>
            </a:r>
            <a:endParaRPr dirty="0"/>
          </a:p>
          <a:p>
            <a:pPr marL="514350" lvl="0" indent="-285750" algn="l" rtl="0">
              <a:lnSpc>
                <a:spcPct val="90000"/>
              </a:lnSpc>
              <a:spcBef>
                <a:spcPts val="1000"/>
              </a:spcBef>
              <a:spcAft>
                <a:spcPts val="0"/>
              </a:spcAft>
              <a:buClr>
                <a:schemeClr val="dk1"/>
              </a:buClr>
              <a:buSzPts val="2800"/>
              <a:buFont typeface="Arial"/>
              <a:buChar char="•"/>
            </a:pPr>
            <a:r>
              <a:rPr lang="en-US" dirty="0"/>
              <a:t>Will likely be a lot of infrastructure focused on serving mid-band spectrum 5G, faster than 4G LTE and better reach than high band 5G</a:t>
            </a:r>
            <a:endParaRPr dirty="0"/>
          </a:p>
          <a:p>
            <a:pPr marL="514350" lvl="0" indent="-285750" algn="l" rtl="0">
              <a:lnSpc>
                <a:spcPct val="90000"/>
              </a:lnSpc>
              <a:spcBef>
                <a:spcPts val="1000"/>
              </a:spcBef>
              <a:spcAft>
                <a:spcPts val="0"/>
              </a:spcAft>
              <a:buClr>
                <a:schemeClr val="dk1"/>
              </a:buClr>
              <a:buSzPts val="2800"/>
              <a:buFont typeface="Arial"/>
              <a:buChar char="•"/>
            </a:pPr>
            <a:r>
              <a:rPr lang="en-US" dirty="0"/>
              <a:t>Spending by tenants will continue to increase over the next few years as more towers will be needed</a:t>
            </a:r>
            <a:endParaRPr dirty="0"/>
          </a:p>
          <a:p>
            <a:pPr marL="514350" lvl="0" indent="-107950" algn="l" rtl="0">
              <a:lnSpc>
                <a:spcPct val="90000"/>
              </a:lnSpc>
              <a:spcBef>
                <a:spcPts val="1000"/>
              </a:spcBef>
              <a:spcAft>
                <a:spcPts val="0"/>
              </a:spcAft>
              <a:buClr>
                <a:schemeClr val="dk1"/>
              </a:buClr>
              <a:buSzPts val="2800"/>
              <a:buFont typeface="Arial"/>
              <a:buNone/>
            </a:pPr>
            <a:endParaRPr dirty="0"/>
          </a:p>
        </p:txBody>
      </p:sp>
      <p:sp>
        <p:nvSpPr>
          <p:cNvPr id="318" name="Google Shape;318;p28"/>
          <p:cNvSpPr txBox="1">
            <a:spLocks noGrp="1"/>
          </p:cNvSpPr>
          <p:nvPr>
            <p:ph type="body" idx="4294967295"/>
          </p:nvPr>
        </p:nvSpPr>
        <p:spPr>
          <a:xfrm>
            <a:off x="838199" y="1232983"/>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a:t>Global Markets</a:t>
            </a:r>
            <a:endParaRPr/>
          </a:p>
        </p:txBody>
      </p:sp>
      <p:sp>
        <p:nvSpPr>
          <p:cNvPr id="319" name="Google Shape;319;p28"/>
          <p:cNvSpPr txBox="1">
            <a:spLocks noGrp="1"/>
          </p:cNvSpPr>
          <p:nvPr>
            <p:ph type="body" idx="6"/>
          </p:nvPr>
        </p:nvSpPr>
        <p:spPr>
          <a:xfrm>
            <a:off x="6441166" y="1207122"/>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dirty="0"/>
              <a:t>Spending on 5G by Tenants</a:t>
            </a:r>
            <a:endParaRPr dirty="0"/>
          </a:p>
        </p:txBody>
      </p:sp>
      <p:sp>
        <p:nvSpPr>
          <p:cNvPr id="320" name="Google Shape;320;p28"/>
          <p:cNvSpPr txBox="1">
            <a:spLocks noGrp="1"/>
          </p:cNvSpPr>
          <p:nvPr>
            <p:ph type="body" idx="7"/>
          </p:nvPr>
        </p:nvSpPr>
        <p:spPr>
          <a:xfrm>
            <a:off x="886504" y="3643793"/>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a:t>Global 5G Rollout as of June 2021</a:t>
            </a:r>
            <a:endParaRPr/>
          </a:p>
        </p:txBody>
      </p:sp>
      <p:sp>
        <p:nvSpPr>
          <p:cNvPr id="321" name="Google Shape;321;p28"/>
          <p:cNvSpPr txBox="1">
            <a:spLocks noGrp="1"/>
          </p:cNvSpPr>
          <p:nvPr>
            <p:ph type="body" idx="8"/>
          </p:nvPr>
        </p:nvSpPr>
        <p:spPr>
          <a:xfrm>
            <a:off x="6429903" y="3591169"/>
            <a:ext cx="5112497" cy="47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ct val="117646"/>
              <a:buNone/>
            </a:pPr>
            <a:r>
              <a:rPr lang="en-US" sz="2400" dirty="0"/>
              <a:t>Requirements for Tower Infrastructure</a:t>
            </a:r>
            <a:endParaRPr sz="2400" dirty="0"/>
          </a:p>
          <a:p>
            <a:pPr marL="457200" lvl="0" indent="-228600" algn="l" rtl="0">
              <a:lnSpc>
                <a:spcPct val="90000"/>
              </a:lnSpc>
              <a:spcBef>
                <a:spcPts val="1000"/>
              </a:spcBef>
              <a:spcAft>
                <a:spcPts val="0"/>
              </a:spcAft>
              <a:buClr>
                <a:schemeClr val="dk1"/>
              </a:buClr>
              <a:buSzPct val="117646"/>
              <a:buNone/>
            </a:pPr>
            <a:endParaRPr sz="2400" dirty="0"/>
          </a:p>
        </p:txBody>
      </p:sp>
      <p:sp>
        <p:nvSpPr>
          <p:cNvPr id="322" name="Google Shape;322;p28"/>
          <p:cNvSpPr txBox="1"/>
          <p:nvPr/>
        </p:nvSpPr>
        <p:spPr>
          <a:xfrm>
            <a:off x="6666808" y="1707783"/>
            <a:ext cx="112778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Tenants:</a:t>
            </a:r>
            <a:endParaRPr/>
          </a:p>
        </p:txBody>
      </p:sp>
      <p:sp>
        <p:nvSpPr>
          <p:cNvPr id="323" name="Google Shape;323;p28"/>
          <p:cNvSpPr/>
          <p:nvPr/>
        </p:nvSpPr>
        <p:spPr>
          <a:xfrm rot="-5400000">
            <a:off x="7791545" y="1762414"/>
            <a:ext cx="506027" cy="730766"/>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28"/>
          <p:cNvSpPr txBox="1"/>
          <p:nvPr/>
        </p:nvSpPr>
        <p:spPr>
          <a:xfrm>
            <a:off x="8420099" y="1934305"/>
            <a:ext cx="318301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Increase CapEx on 5G infrastructure, more technology installed on AMT towers</a:t>
            </a:r>
            <a:endParaRPr/>
          </a:p>
        </p:txBody>
      </p:sp>
      <p:sp>
        <p:nvSpPr>
          <p:cNvPr id="325" name="Google Shape;325;p28"/>
          <p:cNvSpPr/>
          <p:nvPr/>
        </p:nvSpPr>
        <p:spPr>
          <a:xfrm rot="-5400000">
            <a:off x="9703616" y="2681582"/>
            <a:ext cx="506027" cy="730766"/>
          </a:xfrm>
          <a:prstGeom prst="rightArrow">
            <a:avLst>
              <a:gd name="adj1" fmla="val 50000"/>
              <a:gd name="adj2" fmla="val 50000"/>
            </a:avLst>
          </a:prstGeom>
          <a:solidFill>
            <a:srgbClr val="D2124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28"/>
          <p:cNvSpPr txBox="1"/>
          <p:nvPr/>
        </p:nvSpPr>
        <p:spPr>
          <a:xfrm>
            <a:off x="8303939" y="2698502"/>
            <a:ext cx="1237266"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Increase Operating Income Yield</a:t>
            </a:r>
            <a:endParaRPr/>
          </a:p>
        </p:txBody>
      </p:sp>
      <p:sp>
        <p:nvSpPr>
          <p:cNvPr id="327" name="Google Shape;327;p28"/>
          <p:cNvSpPr txBox="1"/>
          <p:nvPr/>
        </p:nvSpPr>
        <p:spPr>
          <a:xfrm>
            <a:off x="10252057" y="2698632"/>
            <a:ext cx="135105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Increase Return on Invested Capital</a:t>
            </a:r>
            <a:endParaRPr/>
          </a:p>
        </p:txBody>
      </p:sp>
      <p:sp>
        <p:nvSpPr>
          <p:cNvPr id="336" name="Google Shape;336;p28"/>
          <p:cNvSpPr/>
          <p:nvPr/>
        </p:nvSpPr>
        <p:spPr>
          <a:xfrm rot="-5400000">
            <a:off x="7791545" y="2699174"/>
            <a:ext cx="506027" cy="730766"/>
          </a:xfrm>
          <a:prstGeom prst="rightArrow">
            <a:avLst>
              <a:gd name="adj1" fmla="val 50000"/>
              <a:gd name="adj2" fmla="val 50000"/>
            </a:avLst>
          </a:prstGeom>
          <a:solidFill>
            <a:srgbClr val="D2124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28"/>
          <p:cNvSpPr txBox="1"/>
          <p:nvPr/>
        </p:nvSpPr>
        <p:spPr>
          <a:xfrm>
            <a:off x="6659198" y="2595005"/>
            <a:ext cx="112778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Garamond"/>
                <a:ea typeface="Garamond"/>
                <a:cs typeface="Garamond"/>
                <a:sym typeface="Garamond"/>
              </a:rPr>
              <a:t>Impact on American Tower: </a:t>
            </a:r>
            <a:endParaRPr/>
          </a:p>
        </p:txBody>
      </p:sp>
      <p:cxnSp>
        <p:nvCxnSpPr>
          <p:cNvPr id="339" name="Google Shape;339;p28"/>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41" name="Google Shape;341;p28"/>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6</a:t>
            </a:r>
            <a:endParaRPr/>
          </a:p>
        </p:txBody>
      </p:sp>
      <p:sp>
        <p:nvSpPr>
          <p:cNvPr id="29" name="Google Shape;243;p31">
            <a:extLst>
              <a:ext uri="{FF2B5EF4-FFF2-40B4-BE49-F238E27FC236}">
                <a16:creationId xmlns:a16="http://schemas.microsoft.com/office/drawing/2014/main" id="{4023EA05-D5EF-7541-94C9-2E37A587E0EC}"/>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a:t>
            </a:r>
            <a:r>
              <a:rPr lang="en-US" sz="1400" b="1" i="0" u="none" strike="noStrike" cap="none" dirty="0" err="1">
                <a:solidFill>
                  <a:srgbClr val="000000"/>
                </a:solidFill>
                <a:latin typeface="Garamond"/>
                <a:ea typeface="Garamond"/>
                <a:cs typeface="Garamond"/>
                <a:sym typeface="Garamond"/>
              </a:rPr>
              <a:t>Catalysts|</a:t>
            </a:r>
            <a:r>
              <a:rPr lang="en-US" sz="1400" b="0"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F7A48F09-B958-284D-ADE9-D10A36EFC8CC}"/>
              </a:ext>
            </a:extLst>
          </p:cNvPr>
          <p:cNvPicPr>
            <a:picLocks noChangeAspect="1"/>
          </p:cNvPicPr>
          <p:nvPr/>
        </p:nvPicPr>
        <p:blipFill>
          <a:blip r:embed="rId3"/>
          <a:stretch>
            <a:fillRect/>
          </a:stretch>
        </p:blipFill>
        <p:spPr>
          <a:xfrm>
            <a:off x="1004665" y="4264446"/>
            <a:ext cx="4358167" cy="22806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Catalyst 2 – Data Usage</a:t>
            </a:r>
            <a:endParaRPr/>
          </a:p>
        </p:txBody>
      </p:sp>
      <p:sp>
        <p:nvSpPr>
          <p:cNvPr id="347" name="Google Shape;347;p27"/>
          <p:cNvSpPr txBox="1">
            <a:spLocks noGrp="1"/>
          </p:cNvSpPr>
          <p:nvPr>
            <p:ph type="body" idx="1"/>
          </p:nvPr>
        </p:nvSpPr>
        <p:spPr>
          <a:xfrm>
            <a:off x="754727" y="1773634"/>
            <a:ext cx="5139445" cy="2162558"/>
          </a:xfrm>
          <a:prstGeom prst="rect">
            <a:avLst/>
          </a:prstGeom>
          <a:noFill/>
          <a:ln>
            <a:noFill/>
          </a:ln>
        </p:spPr>
        <p:txBody>
          <a:bodyPr spcFirstLastPara="1" wrap="square" lIns="91425" tIns="45700" rIns="91425" bIns="45700" anchor="t" anchorCtr="0">
            <a:normAutofit/>
          </a:bodyPr>
          <a:lstStyle/>
          <a:p>
            <a:pPr marL="514350" lvl="0" indent="-285750">
              <a:buFont typeface="Arial"/>
              <a:buChar char="•"/>
            </a:pPr>
            <a:r>
              <a:rPr lang="en-US" sz="1200" dirty="0"/>
              <a:t>Mobile data usage has accelerated in the last five years as more people use smartphones, laptops, social media, and videoconferencing. </a:t>
            </a:r>
          </a:p>
          <a:p>
            <a:pPr marL="971550" lvl="1" indent="-285750"/>
            <a:r>
              <a:rPr lang="en-US" sz="1200" dirty="0"/>
              <a:t>These trends have intensified with the onset of the COVID-19 pandemic</a:t>
            </a:r>
          </a:p>
          <a:p>
            <a:pPr marL="514350" lvl="0" indent="-285750">
              <a:buFont typeface="Arial"/>
              <a:buChar char="•"/>
            </a:pPr>
            <a:r>
              <a:rPr lang="en-US" sz="1200" dirty="0"/>
              <a:t>Data usage in the U.S. has roughly doubled every two years and analysts expect worldwide usage rates to double to over 160 zettabytes by 2025</a:t>
            </a:r>
          </a:p>
          <a:p>
            <a:pPr marL="514350" lvl="0" indent="-285750">
              <a:buFont typeface="Arial"/>
              <a:buChar char="•"/>
            </a:pPr>
            <a:r>
              <a:rPr lang="en-US" sz="1200" dirty="0"/>
              <a:t>Consumers and enterprises are using more advanced devices for more things, resulting in consistent elevated growth in mobile data usage which in turn strains existing networks and necessitates improvement </a:t>
            </a:r>
          </a:p>
          <a:p>
            <a:pPr marL="514350" lvl="0" indent="-285750" algn="l" rtl="0">
              <a:lnSpc>
                <a:spcPct val="90000"/>
              </a:lnSpc>
              <a:spcBef>
                <a:spcPts val="1000"/>
              </a:spcBef>
              <a:spcAft>
                <a:spcPts val="0"/>
              </a:spcAft>
              <a:buSzPts val="2800"/>
              <a:buFont typeface="Arial"/>
              <a:buChar char="•"/>
            </a:pPr>
            <a:endParaRPr lang="en-US" sz="1200" dirty="0"/>
          </a:p>
          <a:p>
            <a:pPr marL="514350" lvl="0" indent="-285750" algn="l" rtl="0">
              <a:lnSpc>
                <a:spcPct val="90000"/>
              </a:lnSpc>
              <a:spcBef>
                <a:spcPts val="1000"/>
              </a:spcBef>
              <a:spcAft>
                <a:spcPts val="0"/>
              </a:spcAft>
              <a:buSzPts val="2800"/>
              <a:buFont typeface="Arial"/>
              <a:buChar char="•"/>
            </a:pPr>
            <a:endParaRPr sz="1200" dirty="0"/>
          </a:p>
          <a:p>
            <a:pPr marL="514350" lvl="0" indent="-107950" algn="l" rtl="0">
              <a:lnSpc>
                <a:spcPct val="90000"/>
              </a:lnSpc>
              <a:spcBef>
                <a:spcPts val="1000"/>
              </a:spcBef>
              <a:spcAft>
                <a:spcPts val="0"/>
              </a:spcAft>
              <a:buSzPts val="2800"/>
              <a:buFont typeface="Arial"/>
              <a:buNone/>
            </a:pPr>
            <a:endParaRPr sz="1200" dirty="0"/>
          </a:p>
          <a:p>
            <a:pPr marL="514350" lvl="0" indent="-107950" algn="l" rtl="0">
              <a:lnSpc>
                <a:spcPct val="90000"/>
              </a:lnSpc>
              <a:spcBef>
                <a:spcPts val="1000"/>
              </a:spcBef>
              <a:spcAft>
                <a:spcPts val="0"/>
              </a:spcAft>
              <a:buSzPts val="2800"/>
              <a:buFont typeface="Arial"/>
              <a:buNone/>
            </a:pPr>
            <a:endParaRPr sz="1200" dirty="0"/>
          </a:p>
          <a:p>
            <a:pPr marL="514350" lvl="0" indent="-107950" algn="l" rtl="0">
              <a:lnSpc>
                <a:spcPct val="90000"/>
              </a:lnSpc>
              <a:spcBef>
                <a:spcPts val="1000"/>
              </a:spcBef>
              <a:spcAft>
                <a:spcPts val="0"/>
              </a:spcAft>
              <a:buSzPts val="2800"/>
              <a:buFont typeface="Arial"/>
              <a:buNone/>
            </a:pPr>
            <a:endParaRPr sz="1200" dirty="0"/>
          </a:p>
        </p:txBody>
      </p:sp>
      <p:sp>
        <p:nvSpPr>
          <p:cNvPr id="348" name="Google Shape;348;p27"/>
          <p:cNvSpPr txBox="1">
            <a:spLocks noGrp="1"/>
          </p:cNvSpPr>
          <p:nvPr>
            <p:ph type="body" idx="2"/>
          </p:nvPr>
        </p:nvSpPr>
        <p:spPr>
          <a:xfrm>
            <a:off x="6689948" y="1711875"/>
            <a:ext cx="4623262" cy="1853738"/>
          </a:xfrm>
          <a:prstGeom prst="rect">
            <a:avLst/>
          </a:prstGeom>
          <a:noFill/>
          <a:ln>
            <a:noFill/>
          </a:ln>
        </p:spPr>
        <p:txBody>
          <a:bodyPr spcFirstLastPara="1" wrap="square" lIns="91425" tIns="45700" rIns="91425" bIns="45700" anchor="t" anchorCtr="0">
            <a:normAutofit/>
          </a:bodyPr>
          <a:lstStyle/>
          <a:p>
            <a:pPr marL="514350" lvl="0" indent="-285750" algn="l" rtl="0">
              <a:lnSpc>
                <a:spcPct val="90000"/>
              </a:lnSpc>
              <a:spcBef>
                <a:spcPts val="1000"/>
              </a:spcBef>
              <a:spcAft>
                <a:spcPts val="0"/>
              </a:spcAft>
              <a:buSzPts val="2800"/>
              <a:buFont typeface="Arial"/>
              <a:buChar char="•"/>
            </a:pPr>
            <a:r>
              <a:rPr lang="en-US" sz="1400" dirty="0"/>
              <a:t>Acquired a significant number of towers since 2016 from 100k to now over 181k</a:t>
            </a:r>
            <a:endParaRPr sz="1400" dirty="0"/>
          </a:p>
          <a:p>
            <a:pPr marL="514350" lvl="0" indent="-285750" algn="l" rtl="0">
              <a:lnSpc>
                <a:spcPct val="90000"/>
              </a:lnSpc>
              <a:spcBef>
                <a:spcPts val="1000"/>
              </a:spcBef>
              <a:spcAft>
                <a:spcPts val="0"/>
              </a:spcAft>
              <a:buSzPts val="2800"/>
              <a:buFont typeface="Arial"/>
              <a:buChar char="•"/>
            </a:pPr>
            <a:r>
              <a:rPr lang="en-US" sz="1400" dirty="0"/>
              <a:t>Large presence in Asia with estimates that 1.8Bn people will connect to mobile services </a:t>
            </a:r>
            <a:endParaRPr sz="1400" dirty="0"/>
          </a:p>
          <a:p>
            <a:pPr marL="514350" lvl="0" indent="-285750" algn="l" rtl="0">
              <a:lnSpc>
                <a:spcPct val="90000"/>
              </a:lnSpc>
              <a:spcBef>
                <a:spcPts val="1000"/>
              </a:spcBef>
              <a:spcAft>
                <a:spcPts val="0"/>
              </a:spcAft>
              <a:buSzPts val="2800"/>
              <a:buFont typeface="Arial"/>
              <a:buChar char="•"/>
            </a:pPr>
            <a:r>
              <a:rPr lang="en-US" sz="1400" dirty="0"/>
              <a:t>Increase future scale in Europe as usage rates will have a CAGR of 25% for the next 5 years</a:t>
            </a:r>
            <a:endParaRPr sz="1400" dirty="0"/>
          </a:p>
          <a:p>
            <a:pPr marL="228600" lvl="0" indent="0" algn="l" rtl="0">
              <a:lnSpc>
                <a:spcPct val="90000"/>
              </a:lnSpc>
              <a:spcBef>
                <a:spcPts val="1000"/>
              </a:spcBef>
              <a:spcAft>
                <a:spcPts val="0"/>
              </a:spcAft>
              <a:buSzPts val="2800"/>
              <a:buNone/>
            </a:pPr>
            <a:endParaRPr sz="1400" dirty="0"/>
          </a:p>
          <a:p>
            <a:pPr marL="514350" lvl="0" indent="-107950" algn="l" rtl="0">
              <a:lnSpc>
                <a:spcPct val="90000"/>
              </a:lnSpc>
              <a:spcBef>
                <a:spcPts val="1000"/>
              </a:spcBef>
              <a:spcAft>
                <a:spcPts val="0"/>
              </a:spcAft>
              <a:buSzPts val="2800"/>
              <a:buFont typeface="Arial"/>
              <a:buNone/>
            </a:pPr>
            <a:endParaRPr sz="1400" dirty="0"/>
          </a:p>
        </p:txBody>
      </p:sp>
      <p:sp>
        <p:nvSpPr>
          <p:cNvPr id="349" name="Google Shape;349;p27"/>
          <p:cNvSpPr txBox="1">
            <a:spLocks noGrp="1"/>
          </p:cNvSpPr>
          <p:nvPr>
            <p:ph type="body" idx="4294967295"/>
          </p:nvPr>
        </p:nvSpPr>
        <p:spPr>
          <a:xfrm>
            <a:off x="838199" y="1232983"/>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a:t>Usage Expansion </a:t>
            </a:r>
            <a:endParaRPr/>
          </a:p>
        </p:txBody>
      </p:sp>
      <p:sp>
        <p:nvSpPr>
          <p:cNvPr id="350" name="Google Shape;350;p27"/>
          <p:cNvSpPr txBox="1">
            <a:spLocks noGrp="1"/>
          </p:cNvSpPr>
          <p:nvPr>
            <p:ph type="body" idx="6"/>
          </p:nvPr>
        </p:nvSpPr>
        <p:spPr>
          <a:xfrm>
            <a:off x="6666808" y="1207122"/>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a:t>AMT’s Position in Market </a:t>
            </a:r>
            <a:endParaRPr/>
          </a:p>
        </p:txBody>
      </p:sp>
      <p:sp>
        <p:nvSpPr>
          <p:cNvPr id="351" name="Google Shape;351;p27"/>
          <p:cNvSpPr txBox="1">
            <a:spLocks noGrp="1"/>
          </p:cNvSpPr>
          <p:nvPr>
            <p:ph type="body" idx="7"/>
          </p:nvPr>
        </p:nvSpPr>
        <p:spPr>
          <a:xfrm>
            <a:off x="754728" y="3678956"/>
            <a:ext cx="4638689" cy="474800"/>
          </a:xfrm>
          <a:prstGeom prst="rect">
            <a:avLst/>
          </a:prstGeom>
          <a:noFill/>
          <a:ln>
            <a:noFill/>
          </a:ln>
        </p:spPr>
        <p:txBody>
          <a:bodyPr spcFirstLastPara="1" wrap="square" lIns="91425" tIns="45700" rIns="91425" bIns="45700" anchor="t" anchorCtr="0">
            <a:normAutofit fontScale="70000" lnSpcReduction="20000"/>
          </a:bodyPr>
          <a:lstStyle/>
          <a:p>
            <a:pPr marL="457200" lvl="0" indent="-228600" algn="l" rtl="0">
              <a:lnSpc>
                <a:spcPct val="90000"/>
              </a:lnSpc>
              <a:spcBef>
                <a:spcPts val="1000"/>
              </a:spcBef>
              <a:spcAft>
                <a:spcPts val="0"/>
              </a:spcAft>
              <a:buClr>
                <a:schemeClr val="dk1"/>
              </a:buClr>
              <a:buSzPct val="142857"/>
              <a:buNone/>
            </a:pPr>
            <a:r>
              <a:rPr lang="en-US" dirty="0"/>
              <a:t>Data Usage Worldwide (*In zettabytes)</a:t>
            </a:r>
            <a:endParaRPr dirty="0"/>
          </a:p>
        </p:txBody>
      </p:sp>
      <p:sp>
        <p:nvSpPr>
          <p:cNvPr id="352" name="Google Shape;352;p27"/>
          <p:cNvSpPr txBox="1">
            <a:spLocks noGrp="1"/>
          </p:cNvSpPr>
          <p:nvPr>
            <p:ph type="body" idx="8"/>
          </p:nvPr>
        </p:nvSpPr>
        <p:spPr>
          <a:xfrm>
            <a:off x="6682235" y="3620623"/>
            <a:ext cx="4638689" cy="47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800"/>
              <a:buNone/>
            </a:pPr>
            <a:r>
              <a:rPr lang="en-US" sz="2000"/>
              <a:t>AMT - Owned Towers By Region </a:t>
            </a:r>
            <a:endParaRPr/>
          </a:p>
        </p:txBody>
      </p:sp>
      <p:graphicFrame>
        <p:nvGraphicFramePr>
          <p:cNvPr id="353" name="Google Shape;353;p27"/>
          <p:cNvGraphicFramePr/>
          <p:nvPr/>
        </p:nvGraphicFramePr>
        <p:xfrm>
          <a:off x="991414" y="4153756"/>
          <a:ext cx="4165316" cy="2296696"/>
        </p:xfrm>
        <a:graphic>
          <a:graphicData uri="http://schemas.openxmlformats.org/drawingml/2006/chart">
            <c:chart xmlns:c="http://schemas.openxmlformats.org/drawingml/2006/chart" xmlns:r="http://schemas.openxmlformats.org/officeDocument/2006/relationships" r:id="rId3"/>
          </a:graphicData>
        </a:graphic>
      </p:graphicFrame>
      <p:sp>
        <p:nvSpPr>
          <p:cNvPr id="354" name="Google Shape;354;p27"/>
          <p:cNvSpPr/>
          <p:nvPr/>
        </p:nvSpPr>
        <p:spPr>
          <a:xfrm rot="-1312076">
            <a:off x="2574838" y="4778568"/>
            <a:ext cx="1551450" cy="506737"/>
          </a:xfrm>
          <a:prstGeom prst="rightArrow">
            <a:avLst>
              <a:gd name="adj1" fmla="val 50000"/>
              <a:gd name="adj2" fmla="val 50000"/>
            </a:avLst>
          </a:prstGeom>
          <a:solidFill>
            <a:srgbClr val="CC0000"/>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aramond"/>
                <a:ea typeface="Garamond"/>
                <a:cs typeface="Garamond"/>
                <a:sym typeface="Garamond"/>
              </a:rPr>
              <a:t>CAGR: 29.60%</a:t>
            </a:r>
            <a:endParaRPr sz="1400" b="0" i="0" u="none" strike="noStrike" cap="none">
              <a:solidFill>
                <a:srgbClr val="000000"/>
              </a:solidFill>
              <a:latin typeface="Arial"/>
              <a:ea typeface="Arial"/>
              <a:cs typeface="Arial"/>
              <a:sym typeface="Arial"/>
            </a:endParaRPr>
          </a:p>
        </p:txBody>
      </p:sp>
      <p:graphicFrame>
        <p:nvGraphicFramePr>
          <p:cNvPr id="355" name="Google Shape;355;p27"/>
          <p:cNvGraphicFramePr/>
          <p:nvPr/>
        </p:nvGraphicFramePr>
        <p:xfrm>
          <a:off x="7035270" y="4420805"/>
          <a:ext cx="4165316" cy="2400300"/>
        </p:xfrm>
        <a:graphic>
          <a:graphicData uri="http://schemas.openxmlformats.org/drawingml/2006/chart">
            <c:chart xmlns:c="http://schemas.openxmlformats.org/drawingml/2006/chart" xmlns:r="http://schemas.openxmlformats.org/officeDocument/2006/relationships" r:id="rId4"/>
          </a:graphicData>
        </a:graphic>
      </p:graphicFrame>
      <p:sp>
        <p:nvSpPr>
          <p:cNvPr id="356" name="Google Shape;356;p27"/>
          <p:cNvSpPr txBox="1"/>
          <p:nvPr/>
        </p:nvSpPr>
        <p:spPr>
          <a:xfrm>
            <a:off x="1416748" y="4268140"/>
            <a:ext cx="31123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A5A5A5"/>
                </a:solidFill>
                <a:latin typeface="Arial"/>
                <a:ea typeface="Arial"/>
                <a:cs typeface="Arial"/>
                <a:sym typeface="Arial"/>
              </a:rPr>
              <a:t>Source: Statistica </a:t>
            </a:r>
            <a:endParaRPr sz="1400" b="0" i="0" u="none" strike="noStrike" cap="none">
              <a:solidFill>
                <a:srgbClr val="000000"/>
              </a:solidFill>
              <a:latin typeface="Arial"/>
              <a:ea typeface="Arial"/>
              <a:cs typeface="Arial"/>
              <a:sym typeface="Arial"/>
            </a:endParaRPr>
          </a:p>
        </p:txBody>
      </p:sp>
      <p:cxnSp>
        <p:nvCxnSpPr>
          <p:cNvPr id="357" name="Google Shape;357;p27"/>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59" name="Google Shape;359;p27"/>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7</a:t>
            </a:r>
            <a:endParaRPr/>
          </a:p>
        </p:txBody>
      </p:sp>
      <p:sp>
        <p:nvSpPr>
          <p:cNvPr id="16" name="Google Shape;243;p31">
            <a:extLst>
              <a:ext uri="{FF2B5EF4-FFF2-40B4-BE49-F238E27FC236}">
                <a16:creationId xmlns:a16="http://schemas.microsoft.com/office/drawing/2014/main" id="{DD54EDAB-F3C2-A84C-9903-ED1286D86A3F}"/>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|Catalysts |</a:t>
            </a:r>
            <a:r>
              <a:rPr lang="en-US" sz="1400" b="0" i="0" u="none" strike="noStrike" cap="none" dirty="0">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6" name="Picture 5">
            <a:extLst>
              <a:ext uri="{FF2B5EF4-FFF2-40B4-BE49-F238E27FC236}">
                <a16:creationId xmlns:a16="http://schemas.microsoft.com/office/drawing/2014/main" id="{62880DD6-E2A2-D740-B6A6-ED5EE06B5859}"/>
              </a:ext>
            </a:extLst>
          </p:cNvPr>
          <p:cNvPicPr>
            <a:picLocks noChangeAspect="1"/>
          </p:cNvPicPr>
          <p:nvPr/>
        </p:nvPicPr>
        <p:blipFill rotWithShape="1">
          <a:blip r:embed="rId3"/>
          <a:srcRect l="1433" t="2259" r="888" b="3484"/>
          <a:stretch/>
        </p:blipFill>
        <p:spPr>
          <a:xfrm>
            <a:off x="7081869" y="2121188"/>
            <a:ext cx="3638683" cy="2089323"/>
          </a:xfrm>
          <a:prstGeom prst="rect">
            <a:avLst/>
          </a:prstGeom>
        </p:spPr>
      </p:pic>
      <p:pic>
        <p:nvPicPr>
          <p:cNvPr id="4" name="Picture 3">
            <a:extLst>
              <a:ext uri="{FF2B5EF4-FFF2-40B4-BE49-F238E27FC236}">
                <a16:creationId xmlns:a16="http://schemas.microsoft.com/office/drawing/2014/main" id="{ABAB625C-4A46-5A43-BF36-9E76D26FAAB0}"/>
              </a:ext>
            </a:extLst>
          </p:cNvPr>
          <p:cNvPicPr>
            <a:picLocks noChangeAspect="1"/>
          </p:cNvPicPr>
          <p:nvPr/>
        </p:nvPicPr>
        <p:blipFill rotWithShape="1">
          <a:blip r:embed="rId4"/>
          <a:srcRect l="1313" t="5342" r="2965" b="3710"/>
          <a:stretch/>
        </p:blipFill>
        <p:spPr>
          <a:xfrm>
            <a:off x="7028505" y="4352715"/>
            <a:ext cx="3945550" cy="2230654"/>
          </a:xfrm>
          <a:prstGeom prst="rect">
            <a:avLst/>
          </a:prstGeom>
        </p:spPr>
      </p:pic>
      <p:sp>
        <p:nvSpPr>
          <p:cNvPr id="366" name="Google Shape;366;p32"/>
          <p:cNvSpPr txBox="1">
            <a:spLocks noGrp="1"/>
          </p:cNvSpPr>
          <p:nvPr>
            <p:ph type="title"/>
          </p:nvPr>
        </p:nvSpPr>
        <p:spPr>
          <a:xfrm>
            <a:off x="838200" y="252412"/>
            <a:ext cx="10515600" cy="1188533"/>
          </a:xfrm>
          <a:prstGeom prst="rect">
            <a:avLst/>
          </a:prstGeom>
          <a:noFill/>
          <a:ln>
            <a:noFill/>
          </a:ln>
        </p:spPr>
        <p:txBody>
          <a:bodyPr spcFirstLastPara="1" wrap="square" lIns="91425" tIns="45700" rIns="91425" bIns="45700" anchor="ctr" anchorCtr="0">
            <a:normAutofit/>
          </a:bodyPr>
          <a:lstStyle/>
          <a:p>
            <a:pPr lvl="0"/>
            <a:r>
              <a:rPr lang="en-US" dirty="0"/>
              <a:t>Catalyst 3- Stable and Predictable Income</a:t>
            </a:r>
            <a:endParaRPr dirty="0"/>
          </a:p>
        </p:txBody>
      </p:sp>
      <p:sp>
        <p:nvSpPr>
          <p:cNvPr id="367" name="Google Shape;367;p32"/>
          <p:cNvSpPr txBox="1">
            <a:spLocks noGrp="1"/>
          </p:cNvSpPr>
          <p:nvPr>
            <p:ph type="body" idx="4"/>
          </p:nvPr>
        </p:nvSpPr>
        <p:spPr>
          <a:xfrm>
            <a:off x="722168" y="1470581"/>
            <a:ext cx="4535401"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dirty="0"/>
              <a:t>Stable Leases</a:t>
            </a:r>
            <a:endParaRPr dirty="0"/>
          </a:p>
        </p:txBody>
      </p:sp>
      <p:sp>
        <p:nvSpPr>
          <p:cNvPr id="368" name="Google Shape;368;p32"/>
          <p:cNvSpPr txBox="1">
            <a:spLocks noGrp="1"/>
          </p:cNvSpPr>
          <p:nvPr>
            <p:ph type="body" idx="5"/>
          </p:nvPr>
        </p:nvSpPr>
        <p:spPr>
          <a:xfrm>
            <a:off x="6424062" y="1499322"/>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dirty="0"/>
              <a:t>Predictable Recurring Cash Flows</a:t>
            </a:r>
            <a:endParaRPr dirty="0"/>
          </a:p>
        </p:txBody>
      </p:sp>
      <p:sp>
        <p:nvSpPr>
          <p:cNvPr id="369" name="Google Shape;369;p32"/>
          <p:cNvSpPr txBox="1">
            <a:spLocks noGrp="1"/>
          </p:cNvSpPr>
          <p:nvPr>
            <p:ph type="body" idx="6"/>
          </p:nvPr>
        </p:nvSpPr>
        <p:spPr>
          <a:xfrm>
            <a:off x="722168" y="4015654"/>
            <a:ext cx="4638689" cy="474800"/>
          </a:xfrm>
          <a:prstGeom prst="rect">
            <a:avLst/>
          </a:prstGeom>
          <a:noFill/>
          <a:ln>
            <a:noFill/>
          </a:ln>
        </p:spPr>
        <p:txBody>
          <a:bodyPr spcFirstLastPara="1" wrap="square" lIns="91425" tIns="45700" rIns="91425" bIns="45700" anchor="t" anchorCtr="0">
            <a:normAutofit fontScale="85000" lnSpcReduction="20000"/>
          </a:bodyPr>
          <a:lstStyle/>
          <a:p>
            <a:pPr marL="457200" lvl="0" indent="-228600" algn="l" rtl="0">
              <a:lnSpc>
                <a:spcPct val="90000"/>
              </a:lnSpc>
              <a:spcBef>
                <a:spcPts val="1000"/>
              </a:spcBef>
              <a:spcAft>
                <a:spcPts val="0"/>
              </a:spcAft>
              <a:buClr>
                <a:schemeClr val="dk1"/>
              </a:buClr>
              <a:buSzPct val="117646"/>
              <a:buNone/>
            </a:pPr>
            <a:r>
              <a:rPr lang="en-US"/>
              <a:t>Low Churn Rates</a:t>
            </a:r>
            <a:endParaRPr/>
          </a:p>
        </p:txBody>
      </p:sp>
      <p:sp>
        <p:nvSpPr>
          <p:cNvPr id="370" name="Google Shape;370;p32"/>
          <p:cNvSpPr txBox="1">
            <a:spLocks noGrp="1"/>
          </p:cNvSpPr>
          <p:nvPr>
            <p:ph type="body" idx="1"/>
          </p:nvPr>
        </p:nvSpPr>
        <p:spPr>
          <a:xfrm>
            <a:off x="793602" y="2029378"/>
            <a:ext cx="4623262" cy="1888375"/>
          </a:xfrm>
          <a:prstGeom prst="rect">
            <a:avLst/>
          </a:prstGeom>
          <a:noFill/>
          <a:ln>
            <a:noFill/>
          </a:ln>
        </p:spPr>
        <p:txBody>
          <a:bodyPr spcFirstLastPara="1" wrap="square" lIns="91425" tIns="45700" rIns="91425" bIns="45700" anchor="t" anchorCtr="0">
            <a:noAutofit/>
          </a:bodyPr>
          <a:lstStyle/>
          <a:p>
            <a:pPr marL="514350" lvl="0" indent="-285750" algn="l" rtl="0">
              <a:lnSpc>
                <a:spcPct val="90000"/>
              </a:lnSpc>
              <a:spcBef>
                <a:spcPts val="1000"/>
              </a:spcBef>
              <a:spcAft>
                <a:spcPts val="0"/>
              </a:spcAft>
              <a:buSzPts val="2800"/>
              <a:buChar char="•"/>
            </a:pPr>
            <a:r>
              <a:rPr lang="en-US" sz="1500" dirty="0"/>
              <a:t>AMT leases are long-term with built-in contractual rent escalations</a:t>
            </a:r>
            <a:endParaRPr sz="1500" dirty="0"/>
          </a:p>
          <a:p>
            <a:pPr marL="514350" lvl="0" indent="-285750" algn="l" rtl="0">
              <a:lnSpc>
                <a:spcPct val="90000"/>
              </a:lnSpc>
              <a:spcBef>
                <a:spcPts val="1000"/>
              </a:spcBef>
              <a:spcAft>
                <a:spcPts val="0"/>
              </a:spcAft>
              <a:buSzPts val="2800"/>
              <a:buChar char="•"/>
            </a:pPr>
            <a:r>
              <a:rPr lang="en-US" sz="1500" dirty="0"/>
              <a:t>Rent escalations are based on a fixed escalation percentage (averaging around 3% in the U.S.), an inflation index (in international markets), or a combination of both</a:t>
            </a:r>
            <a:endParaRPr sz="1500" dirty="0"/>
          </a:p>
          <a:p>
            <a:pPr marL="514350" lvl="0" indent="-285750" algn="l" rtl="0">
              <a:lnSpc>
                <a:spcPct val="90000"/>
              </a:lnSpc>
              <a:spcBef>
                <a:spcPts val="1000"/>
              </a:spcBef>
              <a:spcAft>
                <a:spcPts val="0"/>
              </a:spcAft>
              <a:buSzPts val="2800"/>
              <a:buChar char="•"/>
            </a:pPr>
            <a:r>
              <a:rPr lang="en-US" sz="1500" dirty="0"/>
              <a:t>Leases are typically for a non-cancellable initial term of five to ten years with multiple renewal terms</a:t>
            </a:r>
            <a:endParaRPr sz="1500" dirty="0"/>
          </a:p>
        </p:txBody>
      </p:sp>
      <p:sp>
        <p:nvSpPr>
          <p:cNvPr id="371" name="Google Shape;371;p32"/>
          <p:cNvSpPr txBox="1"/>
          <p:nvPr/>
        </p:nvSpPr>
        <p:spPr>
          <a:xfrm>
            <a:off x="755295" y="4472076"/>
            <a:ext cx="4623262" cy="2385924"/>
          </a:xfrm>
          <a:prstGeom prst="rect">
            <a:avLst/>
          </a:prstGeom>
          <a:noFill/>
          <a:ln>
            <a:noFill/>
          </a:ln>
        </p:spPr>
        <p:txBody>
          <a:bodyPr spcFirstLastPara="1" wrap="square" lIns="91425" tIns="45700" rIns="91425" bIns="45700" anchor="t" anchorCtr="0">
            <a:noAutofit/>
          </a:bodyPr>
          <a:lstStyle/>
          <a:p>
            <a:pPr marL="514350" marR="0" lvl="0" indent="-285750" algn="l" rtl="0">
              <a:lnSpc>
                <a:spcPct val="90000"/>
              </a:lnSpc>
              <a:spcBef>
                <a:spcPts val="1000"/>
              </a:spcBef>
              <a:spcAft>
                <a:spcPts val="0"/>
              </a:spcAft>
              <a:buClr>
                <a:schemeClr val="dk1"/>
              </a:buClr>
              <a:buSzPts val="2800"/>
              <a:buFont typeface="Arial"/>
              <a:buChar char="•"/>
            </a:pPr>
            <a:r>
              <a:rPr lang="en-US" sz="1500" b="0" i="0" u="none" strike="noStrike" cap="none" dirty="0">
                <a:solidFill>
                  <a:schemeClr val="dk1"/>
                </a:solidFill>
                <a:latin typeface="Garamond"/>
                <a:ea typeface="Garamond"/>
                <a:cs typeface="Garamond"/>
                <a:sym typeface="Garamond"/>
              </a:rPr>
              <a:t>Strong tenant base with clients such as AT&amp;T, Verizon, and T-Mobile</a:t>
            </a:r>
            <a:endParaRPr sz="1400" b="0" i="0" u="none" strike="noStrike" cap="none" dirty="0">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2800"/>
              <a:buFont typeface="Arial"/>
              <a:buChar char="•"/>
            </a:pPr>
            <a:r>
              <a:rPr lang="en-US" sz="1500" b="0" i="0" u="none" strike="noStrike" cap="none" dirty="0">
                <a:solidFill>
                  <a:schemeClr val="dk1"/>
                </a:solidFill>
                <a:latin typeface="Garamond"/>
                <a:ea typeface="Garamond"/>
                <a:cs typeface="Garamond"/>
                <a:sym typeface="Garamond"/>
              </a:rPr>
              <a:t>Historically, the company has kept a 98-99% annual renewal rate based on property revenue, reflecting the limited alternative that tenants must choose from</a:t>
            </a:r>
            <a:endParaRPr sz="1400" b="0" i="0" u="none" strike="noStrike" cap="none" dirty="0">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2800"/>
              <a:buFont typeface="Arial"/>
              <a:buChar char="•"/>
            </a:pPr>
            <a:r>
              <a:rPr lang="en-US" sz="1500" b="0" i="0" u="none" strike="noStrike" cap="none" dirty="0">
                <a:solidFill>
                  <a:schemeClr val="dk1"/>
                </a:solidFill>
                <a:latin typeface="Garamond"/>
                <a:ea typeface="Garamond"/>
                <a:cs typeface="Garamond"/>
                <a:sym typeface="Garamond"/>
              </a:rPr>
              <a:t>Cheaper for carriers to outsource communications site infrastructure needs rather than building tower sites</a:t>
            </a:r>
            <a:br>
              <a:rPr lang="en-US" sz="1500" b="0" i="0" u="none" strike="noStrike" cap="none" dirty="0">
                <a:solidFill>
                  <a:schemeClr val="dk1"/>
                </a:solidFill>
                <a:latin typeface="Garamond"/>
                <a:ea typeface="Garamond"/>
                <a:cs typeface="Garamond"/>
                <a:sym typeface="Garamond"/>
              </a:rPr>
            </a:br>
            <a:br>
              <a:rPr lang="en-US" sz="1500" b="0" i="0" u="none" strike="noStrike" cap="none" dirty="0">
                <a:solidFill>
                  <a:schemeClr val="dk1"/>
                </a:solidFill>
                <a:latin typeface="Garamond"/>
                <a:ea typeface="Garamond"/>
                <a:cs typeface="Garamond"/>
                <a:sym typeface="Garamond"/>
              </a:rPr>
            </a:br>
            <a:endParaRPr sz="1600" b="0" i="0" u="none" strike="noStrike" cap="none" dirty="0">
              <a:solidFill>
                <a:schemeClr val="dk1"/>
              </a:solidFill>
              <a:latin typeface="Garamond"/>
              <a:ea typeface="Garamond"/>
              <a:cs typeface="Garamond"/>
              <a:sym typeface="Garamond"/>
            </a:endParaRPr>
          </a:p>
          <a:p>
            <a:pPr marL="228600" marR="0" lvl="0" indent="0" algn="l" rtl="0">
              <a:lnSpc>
                <a:spcPct val="90000"/>
              </a:lnSpc>
              <a:spcBef>
                <a:spcPts val="1000"/>
              </a:spcBef>
              <a:spcAft>
                <a:spcPts val="0"/>
              </a:spcAft>
              <a:buClr>
                <a:schemeClr val="dk1"/>
              </a:buClr>
              <a:buSzPts val="2800"/>
              <a:buFont typeface="Arial"/>
              <a:buNone/>
            </a:pPr>
            <a:endParaRPr sz="1600" b="0" i="0" u="none" strike="noStrike" cap="none" dirty="0">
              <a:solidFill>
                <a:schemeClr val="dk1"/>
              </a:solidFill>
              <a:latin typeface="Garamond"/>
              <a:ea typeface="Garamond"/>
              <a:cs typeface="Garamond"/>
              <a:sym typeface="Garamond"/>
            </a:endParaRPr>
          </a:p>
          <a:p>
            <a:pPr marL="514350" marR="0" lvl="0" indent="-107950" algn="l" rtl="0">
              <a:lnSpc>
                <a:spcPct val="90000"/>
              </a:lnSpc>
              <a:spcBef>
                <a:spcPts val="1000"/>
              </a:spcBef>
              <a:spcAft>
                <a:spcPts val="0"/>
              </a:spcAft>
              <a:buClr>
                <a:schemeClr val="dk1"/>
              </a:buClr>
              <a:buSzPts val="2800"/>
              <a:buFont typeface="Arial"/>
              <a:buNone/>
            </a:pPr>
            <a:endParaRPr sz="1600" b="0" i="0" u="none" strike="noStrike" cap="none" dirty="0">
              <a:solidFill>
                <a:schemeClr val="dk1"/>
              </a:solidFill>
              <a:latin typeface="Garamond"/>
              <a:ea typeface="Garamond"/>
              <a:cs typeface="Garamond"/>
              <a:sym typeface="Garamond"/>
            </a:endParaRPr>
          </a:p>
          <a:p>
            <a:pPr marL="514350" marR="0" lvl="0" indent="-107950" algn="l" rtl="0">
              <a:lnSpc>
                <a:spcPct val="90000"/>
              </a:lnSpc>
              <a:spcBef>
                <a:spcPts val="1000"/>
              </a:spcBef>
              <a:spcAft>
                <a:spcPts val="0"/>
              </a:spcAft>
              <a:buClr>
                <a:schemeClr val="dk1"/>
              </a:buClr>
              <a:buSzPts val="2800"/>
              <a:buFont typeface="Arial"/>
              <a:buNone/>
            </a:pPr>
            <a:endParaRPr sz="1600" b="0" i="0" u="none" strike="noStrike" cap="none" dirty="0">
              <a:solidFill>
                <a:schemeClr val="dk1"/>
              </a:solidFill>
              <a:latin typeface="Garamond"/>
              <a:ea typeface="Garamond"/>
              <a:cs typeface="Garamond"/>
              <a:sym typeface="Garamond"/>
            </a:endParaRPr>
          </a:p>
        </p:txBody>
      </p:sp>
      <p:sp>
        <p:nvSpPr>
          <p:cNvPr id="372" name="Google Shape;372;p32"/>
          <p:cNvSpPr/>
          <p:nvPr/>
        </p:nvSpPr>
        <p:spPr>
          <a:xfrm rot="-1200000">
            <a:off x="8136046" y="2520085"/>
            <a:ext cx="1471920" cy="332751"/>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aramond"/>
                <a:ea typeface="Garamond"/>
                <a:cs typeface="Garamond"/>
                <a:sym typeface="Garamond"/>
              </a:rPr>
              <a:t>13.3% Growth</a:t>
            </a:r>
            <a:endParaRPr sz="1400" b="0" i="0" u="none" strike="noStrike" cap="none">
              <a:solidFill>
                <a:schemeClr val="lt1"/>
              </a:solidFill>
              <a:latin typeface="Garamond"/>
              <a:ea typeface="Garamond"/>
              <a:cs typeface="Garamond"/>
              <a:sym typeface="Garamond"/>
            </a:endParaRPr>
          </a:p>
        </p:txBody>
      </p:sp>
      <p:sp>
        <p:nvSpPr>
          <p:cNvPr id="373" name="Google Shape;373;p32"/>
          <p:cNvSpPr/>
          <p:nvPr/>
        </p:nvSpPr>
        <p:spPr>
          <a:xfrm>
            <a:off x="7900164" y="3094778"/>
            <a:ext cx="1013114" cy="3896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$2.29/share</a:t>
            </a:r>
            <a:endParaRPr sz="1400" b="0" i="0" u="none" strike="noStrike" cap="none">
              <a:solidFill>
                <a:schemeClr val="dk1"/>
              </a:solidFill>
              <a:latin typeface="Garamond"/>
              <a:ea typeface="Garamond"/>
              <a:cs typeface="Garamond"/>
              <a:sym typeface="Garamond"/>
            </a:endParaRPr>
          </a:p>
        </p:txBody>
      </p:sp>
      <p:sp>
        <p:nvSpPr>
          <p:cNvPr id="374" name="Google Shape;374;p32"/>
          <p:cNvSpPr/>
          <p:nvPr/>
        </p:nvSpPr>
        <p:spPr>
          <a:xfrm>
            <a:off x="9583890" y="2300244"/>
            <a:ext cx="1103539" cy="34604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Garamond"/>
                <a:ea typeface="Garamond"/>
                <a:cs typeface="Garamond"/>
                <a:sym typeface="Garamond"/>
              </a:rPr>
              <a:t>$2.53/share</a:t>
            </a:r>
            <a:endParaRPr sz="1400" b="0" i="0" u="none" strike="noStrike" cap="none" dirty="0">
              <a:solidFill>
                <a:schemeClr val="dk1"/>
              </a:solidFill>
              <a:latin typeface="Garamond"/>
              <a:ea typeface="Garamond"/>
              <a:cs typeface="Garamond"/>
              <a:sym typeface="Garamond"/>
            </a:endParaRPr>
          </a:p>
        </p:txBody>
      </p:sp>
      <p:sp>
        <p:nvSpPr>
          <p:cNvPr id="375" name="Google Shape;375;p32"/>
          <p:cNvSpPr/>
          <p:nvPr/>
        </p:nvSpPr>
        <p:spPr>
          <a:xfrm rot="-1200000">
            <a:off x="8164858" y="4746118"/>
            <a:ext cx="1496840" cy="31963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aramond"/>
                <a:ea typeface="Garamond"/>
                <a:cs typeface="Garamond"/>
                <a:sym typeface="Garamond"/>
              </a:rPr>
              <a:t>19.5% Growth</a:t>
            </a:r>
            <a:endParaRPr sz="1400" b="0" i="0" u="none" strike="noStrike" cap="none">
              <a:solidFill>
                <a:schemeClr val="lt1"/>
              </a:solidFill>
              <a:latin typeface="Garamond"/>
              <a:ea typeface="Garamond"/>
              <a:cs typeface="Garamond"/>
              <a:sym typeface="Garamond"/>
            </a:endParaRPr>
          </a:p>
        </p:txBody>
      </p:sp>
      <p:sp>
        <p:nvSpPr>
          <p:cNvPr id="376" name="Google Shape;376;p32"/>
          <p:cNvSpPr/>
          <p:nvPr/>
        </p:nvSpPr>
        <p:spPr>
          <a:xfrm>
            <a:off x="9733412" y="4389567"/>
            <a:ext cx="1240643" cy="32955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Garamond"/>
                <a:ea typeface="Garamond"/>
                <a:cs typeface="Garamond"/>
                <a:sym typeface="Garamond"/>
              </a:rPr>
              <a:t>63.2% margin</a:t>
            </a:r>
            <a:endParaRPr sz="1400" b="0" i="0" u="none" strike="noStrike" cap="none" dirty="0">
              <a:solidFill>
                <a:srgbClr val="000000"/>
              </a:solidFill>
              <a:latin typeface="Arial"/>
              <a:ea typeface="Arial"/>
              <a:cs typeface="Arial"/>
              <a:sym typeface="Arial"/>
            </a:endParaRPr>
          </a:p>
        </p:txBody>
      </p:sp>
      <p:sp>
        <p:nvSpPr>
          <p:cNvPr id="377" name="Google Shape;377;p32"/>
          <p:cNvSpPr/>
          <p:nvPr/>
        </p:nvSpPr>
        <p:spPr>
          <a:xfrm>
            <a:off x="7910387" y="5319233"/>
            <a:ext cx="1194954" cy="40953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Garamond"/>
                <a:ea typeface="Garamond"/>
                <a:cs typeface="Garamond"/>
                <a:sym typeface="Garamond"/>
              </a:rPr>
              <a:t>64.5% margin</a:t>
            </a:r>
            <a:endParaRPr sz="1400" b="0" i="0" u="none" strike="noStrike" cap="none">
              <a:solidFill>
                <a:srgbClr val="000000"/>
              </a:solidFill>
              <a:latin typeface="Arial"/>
              <a:ea typeface="Arial"/>
              <a:cs typeface="Arial"/>
              <a:sym typeface="Arial"/>
            </a:endParaRPr>
          </a:p>
        </p:txBody>
      </p:sp>
      <p:cxnSp>
        <p:nvCxnSpPr>
          <p:cNvPr id="378" name="Google Shape;378;p32"/>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80" name="Google Shape;380;p32"/>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8</a:t>
            </a:r>
            <a:endParaRPr/>
          </a:p>
        </p:txBody>
      </p:sp>
      <p:sp>
        <p:nvSpPr>
          <p:cNvPr id="19" name="Google Shape;243;p31">
            <a:extLst>
              <a:ext uri="{FF2B5EF4-FFF2-40B4-BE49-F238E27FC236}">
                <a16:creationId xmlns:a16="http://schemas.microsoft.com/office/drawing/2014/main" id="{8DC31CB5-0B0D-EE4E-83B0-C35909DB845E}"/>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a:t>
            </a:r>
            <a:r>
              <a:rPr lang="en-US" sz="1400" b="1" i="0" u="none" strike="noStrike" cap="none" dirty="0" err="1">
                <a:solidFill>
                  <a:srgbClr val="000000"/>
                </a:solidFill>
                <a:latin typeface="Garamond"/>
                <a:ea typeface="Garamond"/>
                <a:cs typeface="Garamond"/>
                <a:sym typeface="Garamond"/>
              </a:rPr>
              <a:t>Catalysts|</a:t>
            </a:r>
            <a:r>
              <a:rPr lang="en-US" sz="1400" b="0"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838272" y="341924"/>
            <a:ext cx="10515600" cy="11885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Valuation</a:t>
            </a:r>
            <a:endParaRPr/>
          </a:p>
        </p:txBody>
      </p:sp>
      <p:cxnSp>
        <p:nvCxnSpPr>
          <p:cNvPr id="393" name="Google Shape;393;p29"/>
          <p:cNvCxnSpPr/>
          <p:nvPr/>
        </p:nvCxnSpPr>
        <p:spPr>
          <a:xfrm rot="10800000" flipH="1">
            <a:off x="831972" y="1213580"/>
            <a:ext cx="10521900" cy="9600"/>
          </a:xfrm>
          <a:prstGeom prst="straightConnector1">
            <a:avLst/>
          </a:prstGeom>
          <a:noFill/>
          <a:ln w="25400" cap="flat" cmpd="sng">
            <a:solidFill>
              <a:srgbClr val="C00000"/>
            </a:solidFill>
            <a:prstDash val="solid"/>
            <a:round/>
            <a:headEnd type="none" w="sm" len="sm"/>
            <a:tailEnd type="none" w="sm" len="sm"/>
          </a:ln>
          <a:effectLst>
            <a:outerShdw blurRad="40000" dist="20000" dir="5400000" rotWithShape="0">
              <a:srgbClr val="000000">
                <a:alpha val="37647"/>
              </a:srgbClr>
            </a:outerShdw>
          </a:effectLst>
        </p:spPr>
      </p:cxnSp>
      <p:sp>
        <p:nvSpPr>
          <p:cNvPr id="395" name="Google Shape;395;p29"/>
          <p:cNvSpPr txBox="1"/>
          <p:nvPr/>
        </p:nvSpPr>
        <p:spPr>
          <a:xfrm>
            <a:off x="11794732" y="6471769"/>
            <a:ext cx="2696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aramond"/>
                <a:ea typeface="Garamond"/>
                <a:cs typeface="Garamond"/>
                <a:sym typeface="Garamond"/>
              </a:rPr>
              <a:t>9</a:t>
            </a:r>
            <a:endParaRPr/>
          </a:p>
        </p:txBody>
      </p:sp>
      <p:pic>
        <p:nvPicPr>
          <p:cNvPr id="5" name="Picture 4" descr="Chart&#10;&#10;Description automatically generated">
            <a:extLst>
              <a:ext uri="{FF2B5EF4-FFF2-40B4-BE49-F238E27FC236}">
                <a16:creationId xmlns:a16="http://schemas.microsoft.com/office/drawing/2014/main" id="{A5935114-2A4E-6942-A202-8F11BD9CC49F}"/>
              </a:ext>
            </a:extLst>
          </p:cNvPr>
          <p:cNvPicPr>
            <a:picLocks noChangeAspect="1"/>
          </p:cNvPicPr>
          <p:nvPr/>
        </p:nvPicPr>
        <p:blipFill>
          <a:blip r:embed="rId3"/>
          <a:stretch>
            <a:fillRect/>
          </a:stretch>
        </p:blipFill>
        <p:spPr>
          <a:xfrm>
            <a:off x="665938" y="2113012"/>
            <a:ext cx="6010283" cy="3473211"/>
          </a:xfrm>
          <a:prstGeom prst="rect">
            <a:avLst/>
          </a:prstGeom>
        </p:spPr>
      </p:pic>
      <p:sp>
        <p:nvSpPr>
          <p:cNvPr id="6" name="Rectangle 5">
            <a:extLst>
              <a:ext uri="{FF2B5EF4-FFF2-40B4-BE49-F238E27FC236}">
                <a16:creationId xmlns:a16="http://schemas.microsoft.com/office/drawing/2014/main" id="{7D2E3AD9-2A79-A74E-9850-7660480E2388}"/>
              </a:ext>
            </a:extLst>
          </p:cNvPr>
          <p:cNvSpPr/>
          <p:nvPr/>
        </p:nvSpPr>
        <p:spPr>
          <a:xfrm>
            <a:off x="831972" y="1496029"/>
            <a:ext cx="4740925" cy="34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2D2CDE-938F-2742-BDD4-06B641DA3670}"/>
              </a:ext>
            </a:extLst>
          </p:cNvPr>
          <p:cNvSpPr txBox="1"/>
          <p:nvPr/>
        </p:nvSpPr>
        <p:spPr>
          <a:xfrm>
            <a:off x="3941806" y="1805235"/>
            <a:ext cx="716692" cy="307777"/>
          </a:xfrm>
          <a:prstGeom prst="rect">
            <a:avLst/>
          </a:prstGeom>
          <a:noFill/>
        </p:spPr>
        <p:txBody>
          <a:bodyPr wrap="square" rtlCol="0">
            <a:spAutoFit/>
          </a:bodyPr>
          <a:lstStyle/>
          <a:p>
            <a:r>
              <a:rPr lang="en-US" dirty="0">
                <a:latin typeface="Garamond" panose="02020404030301010803" pitchFamily="18" charset="0"/>
              </a:rPr>
              <a:t>$272</a:t>
            </a:r>
          </a:p>
        </p:txBody>
      </p:sp>
      <p:sp>
        <p:nvSpPr>
          <p:cNvPr id="20" name="TextBox 19">
            <a:extLst>
              <a:ext uri="{FF2B5EF4-FFF2-40B4-BE49-F238E27FC236}">
                <a16:creationId xmlns:a16="http://schemas.microsoft.com/office/drawing/2014/main" id="{4AF571E1-DFB2-EB47-9B34-71FC7957046A}"/>
              </a:ext>
            </a:extLst>
          </p:cNvPr>
          <p:cNvSpPr txBox="1"/>
          <p:nvPr/>
        </p:nvSpPr>
        <p:spPr>
          <a:xfrm>
            <a:off x="4399005" y="1805235"/>
            <a:ext cx="716692" cy="307777"/>
          </a:xfrm>
          <a:prstGeom prst="rect">
            <a:avLst/>
          </a:prstGeom>
          <a:noFill/>
        </p:spPr>
        <p:txBody>
          <a:bodyPr wrap="square" rtlCol="0">
            <a:spAutoFit/>
          </a:bodyPr>
          <a:lstStyle/>
          <a:p>
            <a:r>
              <a:rPr lang="en-US" dirty="0">
                <a:latin typeface="Garamond" panose="02020404030301010803" pitchFamily="18" charset="0"/>
              </a:rPr>
              <a:t>$330</a:t>
            </a:r>
          </a:p>
        </p:txBody>
      </p:sp>
      <p:sp>
        <p:nvSpPr>
          <p:cNvPr id="8" name="Right Arrow 7">
            <a:extLst>
              <a:ext uri="{FF2B5EF4-FFF2-40B4-BE49-F238E27FC236}">
                <a16:creationId xmlns:a16="http://schemas.microsoft.com/office/drawing/2014/main" id="{1F183884-F975-784F-A3F1-90D8E82E2946}"/>
              </a:ext>
            </a:extLst>
          </p:cNvPr>
          <p:cNvSpPr/>
          <p:nvPr/>
        </p:nvSpPr>
        <p:spPr>
          <a:xfrm>
            <a:off x="4361936" y="3358339"/>
            <a:ext cx="250227" cy="21942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AC8BB075-8826-544A-A951-4DB5DDFD0F16}"/>
              </a:ext>
            </a:extLst>
          </p:cNvPr>
          <p:cNvPicPr>
            <a:picLocks noChangeAspect="1"/>
          </p:cNvPicPr>
          <p:nvPr/>
        </p:nvPicPr>
        <p:blipFill>
          <a:blip r:embed="rId4"/>
          <a:stretch>
            <a:fillRect/>
          </a:stretch>
        </p:blipFill>
        <p:spPr>
          <a:xfrm>
            <a:off x="6499362" y="2136721"/>
            <a:ext cx="5154560" cy="1288640"/>
          </a:xfrm>
          <a:prstGeom prst="rect">
            <a:avLst/>
          </a:prstGeom>
        </p:spPr>
      </p:pic>
      <p:sp>
        <p:nvSpPr>
          <p:cNvPr id="13" name="TextBox 12">
            <a:extLst>
              <a:ext uri="{FF2B5EF4-FFF2-40B4-BE49-F238E27FC236}">
                <a16:creationId xmlns:a16="http://schemas.microsoft.com/office/drawing/2014/main" id="{969AAB2E-1607-5A42-B32F-F188BC583CCD}"/>
              </a:ext>
            </a:extLst>
          </p:cNvPr>
          <p:cNvSpPr txBox="1"/>
          <p:nvPr/>
        </p:nvSpPr>
        <p:spPr>
          <a:xfrm>
            <a:off x="8563233" y="1283985"/>
            <a:ext cx="1551166" cy="400110"/>
          </a:xfrm>
          <a:prstGeom prst="rect">
            <a:avLst/>
          </a:prstGeom>
          <a:noFill/>
        </p:spPr>
        <p:txBody>
          <a:bodyPr wrap="square" rtlCol="0">
            <a:spAutoFit/>
          </a:bodyPr>
          <a:lstStyle/>
          <a:p>
            <a:r>
              <a:rPr lang="en-US" sz="2000" dirty="0">
                <a:latin typeface="Garamond" panose="02020404030301010803" pitchFamily="18" charset="0"/>
              </a:rPr>
              <a:t>Weights</a:t>
            </a:r>
          </a:p>
        </p:txBody>
      </p:sp>
      <p:sp>
        <p:nvSpPr>
          <p:cNvPr id="14" name="Rectangle 13">
            <a:extLst>
              <a:ext uri="{FF2B5EF4-FFF2-40B4-BE49-F238E27FC236}">
                <a16:creationId xmlns:a16="http://schemas.microsoft.com/office/drawing/2014/main" id="{E0451CAB-4FF4-304E-9527-456CDD44B35D}"/>
              </a:ext>
            </a:extLst>
          </p:cNvPr>
          <p:cNvSpPr/>
          <p:nvPr/>
        </p:nvSpPr>
        <p:spPr>
          <a:xfrm>
            <a:off x="6824502" y="4338901"/>
            <a:ext cx="1408670" cy="5313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Current Price</a:t>
            </a:r>
          </a:p>
        </p:txBody>
      </p:sp>
      <p:sp>
        <p:nvSpPr>
          <p:cNvPr id="15" name="TextBox 14">
            <a:extLst>
              <a:ext uri="{FF2B5EF4-FFF2-40B4-BE49-F238E27FC236}">
                <a16:creationId xmlns:a16="http://schemas.microsoft.com/office/drawing/2014/main" id="{7D4CE3A3-7820-F343-8DAC-11493CCD4A6B}"/>
              </a:ext>
            </a:extLst>
          </p:cNvPr>
          <p:cNvSpPr txBox="1"/>
          <p:nvPr/>
        </p:nvSpPr>
        <p:spPr>
          <a:xfrm>
            <a:off x="6371502" y="3973040"/>
            <a:ext cx="5154560" cy="307777"/>
          </a:xfrm>
          <a:prstGeom prst="rect">
            <a:avLst/>
          </a:prstGeom>
          <a:solidFill>
            <a:schemeClr val="bg1"/>
          </a:solidFill>
          <a:ln>
            <a:noFill/>
          </a:ln>
        </p:spPr>
        <p:txBody>
          <a:bodyPr wrap="square" rtlCol="0">
            <a:spAutoFit/>
          </a:bodyPr>
          <a:lstStyle/>
          <a:p>
            <a:endParaRPr lang="en-US" dirty="0">
              <a:solidFill>
                <a:schemeClr val="bg1"/>
              </a:solidFill>
            </a:endParaRPr>
          </a:p>
        </p:txBody>
      </p:sp>
      <p:sp>
        <p:nvSpPr>
          <p:cNvPr id="30" name="Rectangle 29">
            <a:extLst>
              <a:ext uri="{FF2B5EF4-FFF2-40B4-BE49-F238E27FC236}">
                <a16:creationId xmlns:a16="http://schemas.microsoft.com/office/drawing/2014/main" id="{45F2ECA2-89EF-8149-B0AA-8E8DEDB432CE}"/>
              </a:ext>
            </a:extLst>
          </p:cNvPr>
          <p:cNvSpPr/>
          <p:nvPr/>
        </p:nvSpPr>
        <p:spPr>
          <a:xfrm>
            <a:off x="8812747" y="5186478"/>
            <a:ext cx="880902" cy="3997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$330</a:t>
            </a:r>
          </a:p>
        </p:txBody>
      </p:sp>
      <p:sp>
        <p:nvSpPr>
          <p:cNvPr id="31" name="Rectangle 30">
            <a:extLst>
              <a:ext uri="{FF2B5EF4-FFF2-40B4-BE49-F238E27FC236}">
                <a16:creationId xmlns:a16="http://schemas.microsoft.com/office/drawing/2014/main" id="{BD347EEE-E595-284F-9034-0A13FC05284D}"/>
              </a:ext>
            </a:extLst>
          </p:cNvPr>
          <p:cNvSpPr/>
          <p:nvPr/>
        </p:nvSpPr>
        <p:spPr>
          <a:xfrm>
            <a:off x="8587326" y="4338900"/>
            <a:ext cx="1408670" cy="5313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Target Price</a:t>
            </a:r>
          </a:p>
        </p:txBody>
      </p:sp>
      <p:sp>
        <p:nvSpPr>
          <p:cNvPr id="32" name="Rectangle 31">
            <a:extLst>
              <a:ext uri="{FF2B5EF4-FFF2-40B4-BE49-F238E27FC236}">
                <a16:creationId xmlns:a16="http://schemas.microsoft.com/office/drawing/2014/main" id="{AF844C99-6E39-7E49-9C1F-6CAD7BD1B331}"/>
              </a:ext>
            </a:extLst>
          </p:cNvPr>
          <p:cNvSpPr/>
          <p:nvPr/>
        </p:nvSpPr>
        <p:spPr>
          <a:xfrm>
            <a:off x="7088386" y="5186478"/>
            <a:ext cx="880902" cy="3997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$272</a:t>
            </a:r>
          </a:p>
        </p:txBody>
      </p:sp>
      <p:sp>
        <p:nvSpPr>
          <p:cNvPr id="34" name="Right Arrow 33">
            <a:extLst>
              <a:ext uri="{FF2B5EF4-FFF2-40B4-BE49-F238E27FC236}">
                <a16:creationId xmlns:a16="http://schemas.microsoft.com/office/drawing/2014/main" id="{714B1A3F-27F3-5A41-8A38-CB9ABC978D28}"/>
              </a:ext>
            </a:extLst>
          </p:cNvPr>
          <p:cNvSpPr/>
          <p:nvPr/>
        </p:nvSpPr>
        <p:spPr>
          <a:xfrm>
            <a:off x="8233172" y="5216911"/>
            <a:ext cx="402627" cy="338878"/>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2EDDDC5-BE3B-9141-A75C-88778CA6200A}"/>
              </a:ext>
            </a:extLst>
          </p:cNvPr>
          <p:cNvSpPr/>
          <p:nvPr/>
        </p:nvSpPr>
        <p:spPr>
          <a:xfrm>
            <a:off x="10350150" y="4338900"/>
            <a:ext cx="1408670" cy="5313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Upside</a:t>
            </a:r>
          </a:p>
        </p:txBody>
      </p:sp>
      <p:sp>
        <p:nvSpPr>
          <p:cNvPr id="36" name="Rectangle 35">
            <a:extLst>
              <a:ext uri="{FF2B5EF4-FFF2-40B4-BE49-F238E27FC236}">
                <a16:creationId xmlns:a16="http://schemas.microsoft.com/office/drawing/2014/main" id="{766C301C-27B8-B845-AD1A-536C0AAB4E5D}"/>
              </a:ext>
            </a:extLst>
          </p:cNvPr>
          <p:cNvSpPr/>
          <p:nvPr/>
        </p:nvSpPr>
        <p:spPr>
          <a:xfrm>
            <a:off x="10614034" y="5181979"/>
            <a:ext cx="880901" cy="3738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aramond" panose="02020404030301010803" pitchFamily="18" charset="0"/>
              </a:rPr>
              <a:t>21%</a:t>
            </a:r>
          </a:p>
        </p:txBody>
      </p:sp>
      <p:sp>
        <p:nvSpPr>
          <p:cNvPr id="21" name="Google Shape;243;p31">
            <a:extLst>
              <a:ext uri="{FF2B5EF4-FFF2-40B4-BE49-F238E27FC236}">
                <a16:creationId xmlns:a16="http://schemas.microsoft.com/office/drawing/2014/main" id="{A07E9B50-576C-984C-A670-38E7F9F56A8A}"/>
              </a:ext>
            </a:extLst>
          </p:cNvPr>
          <p:cNvSpPr txBox="1"/>
          <p:nvPr/>
        </p:nvSpPr>
        <p:spPr>
          <a:xfrm>
            <a:off x="3294763" y="6515568"/>
            <a:ext cx="559631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i="0" u="none" strike="noStrike" cap="none" dirty="0">
                <a:solidFill>
                  <a:srgbClr val="000000"/>
                </a:solidFill>
                <a:latin typeface="Garamond"/>
                <a:ea typeface="Garamond"/>
                <a:cs typeface="Garamond"/>
                <a:sym typeface="Garamond"/>
              </a:rPr>
              <a:t>Overview</a:t>
            </a:r>
            <a:r>
              <a:rPr lang="en-US" sz="1400" b="1" i="0" u="none" strike="noStrike" cap="none" dirty="0">
                <a:solidFill>
                  <a:srgbClr val="000000"/>
                </a:solidFill>
                <a:latin typeface="Garamond"/>
                <a:ea typeface="Garamond"/>
                <a:cs typeface="Garamond"/>
                <a:sym typeface="Garamond"/>
              </a:rPr>
              <a:t>|</a:t>
            </a:r>
            <a:r>
              <a:rPr lang="en-US" sz="1400" b="0" i="0" u="none" strike="noStrike" cap="none" dirty="0">
                <a:solidFill>
                  <a:srgbClr val="000000"/>
                </a:solidFill>
                <a:latin typeface="Garamond"/>
                <a:ea typeface="Garamond"/>
                <a:cs typeface="Garamond"/>
                <a:sym typeface="Garamond"/>
              </a:rPr>
              <a:t> </a:t>
            </a:r>
            <a:r>
              <a:rPr lang="en-US" sz="1400" i="0" u="none" strike="noStrike" cap="none" dirty="0">
                <a:solidFill>
                  <a:srgbClr val="000000"/>
                </a:solidFill>
                <a:latin typeface="Garamond"/>
                <a:ea typeface="Garamond"/>
                <a:cs typeface="Garamond"/>
                <a:sym typeface="Garamond"/>
              </a:rPr>
              <a:t>Thesis</a:t>
            </a:r>
            <a:r>
              <a:rPr lang="en-US" sz="1400" b="1" i="0" u="none" strike="noStrike" cap="none" dirty="0">
                <a:solidFill>
                  <a:srgbClr val="000000"/>
                </a:solidFill>
                <a:latin typeface="Garamond"/>
                <a:ea typeface="Garamond"/>
                <a:cs typeface="Garamond"/>
                <a:sym typeface="Garamond"/>
              </a:rPr>
              <a:t> |</a:t>
            </a:r>
            <a:r>
              <a:rPr lang="en-US" sz="1400" i="0" u="none" strike="noStrike" cap="none" dirty="0" err="1">
                <a:solidFill>
                  <a:srgbClr val="000000"/>
                </a:solidFill>
                <a:latin typeface="Garamond"/>
                <a:ea typeface="Garamond"/>
                <a:cs typeface="Garamond"/>
                <a:sym typeface="Garamond"/>
              </a:rPr>
              <a:t>Catalysts</a:t>
            </a:r>
            <a:r>
              <a:rPr lang="en-US" sz="1400" b="1" i="0" u="none" strike="noStrike" cap="none" dirty="0" err="1">
                <a:solidFill>
                  <a:srgbClr val="000000"/>
                </a:solidFill>
                <a:latin typeface="Garamond"/>
                <a:ea typeface="Garamond"/>
                <a:cs typeface="Garamond"/>
                <a:sym typeface="Garamond"/>
              </a:rPr>
              <a:t>|Valuation</a:t>
            </a:r>
            <a:r>
              <a:rPr lang="en-US" sz="1400" b="1" i="0" u="none" strike="noStrike" cap="none" dirty="0">
                <a:solidFill>
                  <a:srgbClr val="000000"/>
                </a:solidFill>
                <a:latin typeface="Garamond"/>
                <a:ea typeface="Garamond"/>
                <a:cs typeface="Garamond"/>
                <a:sym typeface="Garamond"/>
              </a:rPr>
              <a:t>| </a:t>
            </a:r>
            <a:r>
              <a:rPr lang="en-US" sz="1400" b="0" i="0" u="none" strike="noStrike" cap="none" dirty="0">
                <a:solidFill>
                  <a:srgbClr val="000000"/>
                </a:solidFill>
                <a:latin typeface="Garamond"/>
                <a:ea typeface="Garamond"/>
                <a:cs typeface="Garamond"/>
                <a:sym typeface="Garamond"/>
              </a:rPr>
              <a:t>Risks and Mitigants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44546A"/>
    </a:dk2>
    <a:lt2>
      <a:srgbClr val="E7E6E6"/>
    </a:lt2>
    <a:accent1>
      <a:srgbClr val="C00000"/>
    </a:accent1>
    <a:accent2>
      <a:srgbClr val="000000"/>
    </a:accent2>
    <a:accent3>
      <a:srgbClr val="B4C6E7"/>
    </a:accent3>
    <a:accent4>
      <a:srgbClr val="8EAADB"/>
    </a:accent4>
    <a:accent5>
      <a:srgbClr val="2F5496"/>
    </a:accent5>
    <a:accent6>
      <a:srgbClr val="2F5496"/>
    </a:accent6>
    <a:hlink>
      <a:srgbClr val="1F3864"/>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1">
    <a:dk1>
      <a:sysClr val="windowText" lastClr="000000"/>
    </a:dk1>
    <a:lt1>
      <a:sysClr val="window" lastClr="FFFFFF"/>
    </a:lt1>
    <a:dk2>
      <a:srgbClr val="44546A"/>
    </a:dk2>
    <a:lt2>
      <a:srgbClr val="E7E6E6"/>
    </a:lt2>
    <a:accent1>
      <a:srgbClr val="C00000"/>
    </a:accent1>
    <a:accent2>
      <a:srgbClr val="000000"/>
    </a:accent2>
    <a:accent3>
      <a:srgbClr val="F2F2F2"/>
    </a:accent3>
    <a:accent4>
      <a:srgbClr val="FFBFBF"/>
    </a:accent4>
    <a:accent5>
      <a:srgbClr val="7F7F7F"/>
    </a:accent5>
    <a:accent6>
      <a:srgbClr val="2F5496"/>
    </a:accent6>
    <a:hlink>
      <a:srgbClr val="1F3864"/>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TotalTime>
  <Words>1181</Words>
  <Application>Microsoft Macintosh PowerPoint</Application>
  <PresentationFormat>Widescreen</PresentationFormat>
  <Paragraphs>196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Garamond</vt:lpstr>
      <vt:lpstr>Arial</vt:lpstr>
      <vt:lpstr>Office Theme</vt:lpstr>
      <vt:lpstr>American Tower</vt:lpstr>
      <vt:lpstr>PowerPoint Presentation</vt:lpstr>
      <vt:lpstr>Company Profile</vt:lpstr>
      <vt:lpstr>Industry Analysis</vt:lpstr>
      <vt:lpstr>Investment Thesis</vt:lpstr>
      <vt:lpstr>Catalyst 1- 5G Network Growth</vt:lpstr>
      <vt:lpstr>Catalyst 2 – Data Usage</vt:lpstr>
      <vt:lpstr>Catalyst 3- Stable and Predictable Income</vt:lpstr>
      <vt:lpstr>Valuation</vt:lpstr>
      <vt:lpstr>Risks and Mitigants</vt:lpstr>
      <vt:lpstr>Thank You! Questions?</vt:lpstr>
      <vt:lpstr>Appendix</vt:lpstr>
      <vt:lpstr>A: Environmental Impacts</vt:lpstr>
      <vt:lpstr>B: Balance Sheet</vt:lpstr>
      <vt:lpstr>C: Income Statement</vt:lpstr>
      <vt:lpstr>D: Cash Flow Statement</vt:lpstr>
      <vt:lpstr>E: AFFO Calculation</vt:lpstr>
      <vt:lpstr>F: Revenue Build</vt:lpstr>
      <vt:lpstr>G: NWC</vt:lpstr>
      <vt:lpstr>H: Comps</vt:lpstr>
      <vt:lpstr>I: DDM</vt:lpstr>
      <vt:lpstr>J: DCF</vt:lpstr>
      <vt:lpstr>K: WACC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Tower</dc:title>
  <dc:creator>Christopher Hui</dc:creator>
  <cp:lastModifiedBy>Brandon Wexler</cp:lastModifiedBy>
  <cp:revision>4</cp:revision>
  <dcterms:created xsi:type="dcterms:W3CDTF">2021-10-31T16:29:06Z</dcterms:created>
  <dcterms:modified xsi:type="dcterms:W3CDTF">2021-11-15T00:23:53Z</dcterms:modified>
</cp:coreProperties>
</file>